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58" r:id="rId6"/>
    <p:sldId id="259" r:id="rId7"/>
    <p:sldId id="260" r:id="rId8"/>
    <p:sldId id="261" r:id="rId9"/>
    <p:sldId id="262" r:id="rId10"/>
    <p:sldId id="265" r:id="rId11"/>
    <p:sldId id="263" r:id="rId12"/>
    <p:sldId id="264" r:id="rId13"/>
    <p:sldId id="266" r:id="rId14"/>
    <p:sldId id="267"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22/03/2018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22/03/2018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22/03/2018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22/03/2018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22/03/2018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22/03/2018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22/03/2018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22/03/2018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908720"/>
            <a:ext cx="7772400" cy="1470025"/>
          </a:xfrm>
        </p:spPr>
        <p:txBody>
          <a:bodyPr>
            <a:noAutofit/>
          </a:bodyPr>
          <a:lstStyle/>
          <a:p>
            <a:pPr lvl="0"/>
            <a:r>
              <a:rPr lang="fr-FR" sz="2400" b="1" dirty="0"/>
              <a:t>Décret n° 2014-460 du 7 mai 2014 relatif à la participation des enseignants d'éducation physique et sportive aux activités sportives scolaires volontaires des élèves</a:t>
            </a:r>
            <a:r>
              <a:rPr lang="fr-FR" sz="2400" dirty="0"/>
              <a:t/>
            </a:r>
            <a:br>
              <a:rPr lang="fr-FR" sz="2400" dirty="0"/>
            </a:br>
            <a:endParaRPr lang="fr-FR" sz="2400" dirty="0"/>
          </a:p>
        </p:txBody>
      </p:sp>
      <p:sp>
        <p:nvSpPr>
          <p:cNvPr id="3" name="Sous-titre 2"/>
          <p:cNvSpPr>
            <a:spLocks noGrp="1"/>
          </p:cNvSpPr>
          <p:nvPr>
            <p:ph type="subTitle" idx="1"/>
          </p:nvPr>
        </p:nvSpPr>
        <p:spPr>
          <a:xfrm>
            <a:off x="1115616" y="2348880"/>
            <a:ext cx="6656784" cy="3289920"/>
          </a:xfrm>
        </p:spPr>
        <p:txBody>
          <a:bodyPr>
            <a:normAutofit fontScale="92500" lnSpcReduction="10000"/>
          </a:bodyPr>
          <a:lstStyle/>
          <a:p>
            <a:pPr lvl="0" algn="l"/>
            <a:r>
              <a:rPr lang="fr-FR" dirty="0" smtClean="0"/>
              <a:t>- 3h </a:t>
            </a:r>
            <a:r>
              <a:rPr lang="fr-FR" dirty="0"/>
              <a:t>d’AS indivisible dans le service hebdomadaire de tous les enseignants </a:t>
            </a:r>
            <a:r>
              <a:rPr lang="fr-FR" dirty="0" smtClean="0"/>
              <a:t>d’EPS</a:t>
            </a:r>
            <a:endParaRPr lang="fr-FR" dirty="0"/>
          </a:p>
          <a:p>
            <a:pPr lvl="0" algn="l"/>
            <a:r>
              <a:rPr lang="fr-FR" dirty="0" smtClean="0"/>
              <a:t>- Fin </a:t>
            </a:r>
            <a:r>
              <a:rPr lang="fr-FR" dirty="0"/>
              <a:t>de l’obligation de détachement pour les cadres UNSS</a:t>
            </a:r>
          </a:p>
          <a:p>
            <a:pPr lvl="0" algn="l"/>
            <a:r>
              <a:rPr lang="fr-FR" dirty="0" smtClean="0"/>
              <a:t>- Introduction </a:t>
            </a:r>
            <a:r>
              <a:rPr lang="fr-FR" dirty="0"/>
              <a:t>de la coordination de district UNSS</a:t>
            </a:r>
          </a:p>
          <a:p>
            <a:endParaRPr lang="fr-FR" dirty="0"/>
          </a:p>
        </p:txBody>
      </p:sp>
    </p:spTree>
    <p:extLst>
      <p:ext uri="{BB962C8B-B14F-4D97-AF65-F5344CB8AC3E}">
        <p14:creationId xmlns:p14="http://schemas.microsoft.com/office/powerpoint/2010/main" val="83162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OPUSS</a:t>
            </a:r>
            <a:endParaRPr lang="fr-FR" dirty="0"/>
          </a:p>
        </p:txBody>
      </p:sp>
      <p:sp>
        <p:nvSpPr>
          <p:cNvPr id="3" name="Espace réservé du contenu 2"/>
          <p:cNvSpPr>
            <a:spLocks noGrp="1"/>
          </p:cNvSpPr>
          <p:nvPr>
            <p:ph idx="1"/>
          </p:nvPr>
        </p:nvSpPr>
        <p:spPr/>
        <p:txBody>
          <a:bodyPr/>
          <a:lstStyle/>
          <a:p>
            <a:r>
              <a:rPr lang="fr-FR" dirty="0" smtClean="0"/>
              <a:t>Pour affilier l’AS</a:t>
            </a:r>
          </a:p>
          <a:p>
            <a:r>
              <a:rPr lang="fr-FR" dirty="0" smtClean="0"/>
              <a:t>Pour licencier les élèves</a:t>
            </a:r>
          </a:p>
          <a:p>
            <a:r>
              <a:rPr lang="fr-FR" dirty="0" smtClean="0"/>
              <a:t>Pour engager les élèves dans des compétitions</a:t>
            </a:r>
          </a:p>
          <a:p>
            <a:r>
              <a:rPr lang="fr-FR" dirty="0" smtClean="0"/>
              <a:t>Pour saisir la vie des AS en fin d’année</a:t>
            </a:r>
            <a:endParaRPr lang="fr-FR" dirty="0"/>
          </a:p>
        </p:txBody>
      </p:sp>
    </p:spTree>
    <p:extLst>
      <p:ext uri="{BB962C8B-B14F-4D97-AF65-F5344CB8AC3E}">
        <p14:creationId xmlns:p14="http://schemas.microsoft.com/office/powerpoint/2010/main" val="52508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Portail d’accès à OPUSS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29" y="1600200"/>
            <a:ext cx="7241541" cy="4525963"/>
          </a:xfrm>
        </p:spPr>
      </p:pic>
    </p:spTree>
    <p:extLst>
      <p:ext uri="{BB962C8B-B14F-4D97-AF65-F5344CB8AC3E}">
        <p14:creationId xmlns:p14="http://schemas.microsoft.com/office/powerpoint/2010/main" val="353512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OPUSS pas d’accueil</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29" y="1600200"/>
            <a:ext cx="7241541" cy="4525963"/>
          </a:xfrm>
        </p:spPr>
      </p:pic>
    </p:spTree>
    <p:extLst>
      <p:ext uri="{BB962C8B-B14F-4D97-AF65-F5344CB8AC3E}">
        <p14:creationId xmlns:p14="http://schemas.microsoft.com/office/powerpoint/2010/main" val="242380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OPUSS mon espace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713" y="1196752"/>
            <a:ext cx="7887058" cy="4929411"/>
          </a:xfrm>
        </p:spPr>
      </p:pic>
    </p:spTree>
    <p:extLst>
      <p:ext uri="{BB962C8B-B14F-4D97-AF65-F5344CB8AC3E}">
        <p14:creationId xmlns:p14="http://schemas.microsoft.com/office/powerpoint/2010/main" val="91142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OPUSS administration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29" y="1600200"/>
            <a:ext cx="7241541" cy="4525963"/>
          </a:xfrm>
        </p:spPr>
      </p:pic>
    </p:spTree>
    <p:extLst>
      <p:ext uri="{BB962C8B-B14F-4D97-AF65-F5344CB8AC3E}">
        <p14:creationId xmlns:p14="http://schemas.microsoft.com/office/powerpoint/2010/main" val="310880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a:t>Note de service du 21/03/2016 « Participation des enseignants d'éducation physique et sportive du second degré aux activités sportives scolaires volontaires des élèves ».</a:t>
            </a:r>
            <a:endParaRPr lang="fr-FR" sz="2400" dirty="0"/>
          </a:p>
        </p:txBody>
      </p:sp>
      <p:sp>
        <p:nvSpPr>
          <p:cNvPr id="3" name="Espace réservé du contenu 2"/>
          <p:cNvSpPr>
            <a:spLocks noGrp="1"/>
          </p:cNvSpPr>
          <p:nvPr>
            <p:ph idx="1"/>
          </p:nvPr>
        </p:nvSpPr>
        <p:spPr/>
        <p:txBody>
          <a:bodyPr>
            <a:normAutofit fontScale="92500" lnSpcReduction="20000"/>
          </a:bodyPr>
          <a:lstStyle/>
          <a:p>
            <a:pPr lvl="0"/>
            <a:r>
              <a:rPr lang="fr-FR" sz="2600" dirty="0"/>
              <a:t>La note de service a ainsi pour objet de préciser les modalités selon lesquelles les enseignants d'EPS contribuent au développement des activités physiques, sportives et artistiques dans les établissements scolaires (I) mais aussi par leur investissement dans la politique de développement du sport scolaire au niveau des districts, des départements et des académies </a:t>
            </a:r>
          </a:p>
          <a:p>
            <a:r>
              <a:rPr lang="fr-FR" sz="2600" dirty="0"/>
              <a:t>Les enseignants d'éducation physique et sportive participent à l'organisation et au développement de l'association sportive de l'établissement dans lequel ils sont affectés et à l'entraînement de ses membres</a:t>
            </a:r>
            <a:r>
              <a:rPr lang="fr-FR" sz="2600" i="1" dirty="0"/>
              <a:t> </a:t>
            </a:r>
            <a:endParaRPr lang="fr-FR" sz="2600" dirty="0"/>
          </a:p>
          <a:p>
            <a:r>
              <a:rPr lang="fr-FR" sz="2600" dirty="0" smtClean="0"/>
              <a:t>Ces </a:t>
            </a:r>
            <a:r>
              <a:rPr lang="fr-FR" sz="2600" dirty="0"/>
              <a:t>obligations engagent ces personnels à assurer la gestion et l'animation de l'association sportive pour l'ensemble de ses activités et des rencontres tout au long de l'année scolaire. </a:t>
            </a:r>
          </a:p>
          <a:p>
            <a:endParaRPr lang="fr-FR" dirty="0"/>
          </a:p>
        </p:txBody>
      </p:sp>
    </p:spTree>
    <p:extLst>
      <p:ext uri="{BB962C8B-B14F-4D97-AF65-F5344CB8AC3E}">
        <p14:creationId xmlns:p14="http://schemas.microsoft.com/office/powerpoint/2010/main" val="329658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L’UNSS: fédération affinitaire</a:t>
            </a:r>
            <a:endParaRPr lang="fr-FR" dirty="0"/>
          </a:p>
        </p:txBody>
      </p:sp>
      <p:sp>
        <p:nvSpPr>
          <p:cNvPr id="3" name="Espace réservé du contenu 2"/>
          <p:cNvSpPr>
            <a:spLocks noGrp="1"/>
          </p:cNvSpPr>
          <p:nvPr>
            <p:ph idx="1"/>
          </p:nvPr>
        </p:nvSpPr>
        <p:spPr/>
        <p:txBody>
          <a:bodyPr/>
          <a:lstStyle/>
          <a:p>
            <a:r>
              <a:rPr lang="fr-FR" dirty="0" smtClean="0"/>
              <a:t>Direction nationale: PNDSS (A.I.R) adopté au cours de l’assemblée générale  </a:t>
            </a:r>
          </a:p>
          <a:p>
            <a:r>
              <a:rPr lang="fr-FR" dirty="0" smtClean="0"/>
              <a:t>Direction régionale: PADSS adopté au cours du CRUNSS</a:t>
            </a:r>
          </a:p>
          <a:p>
            <a:r>
              <a:rPr lang="fr-FR" dirty="0" smtClean="0"/>
              <a:t>Direction départementale: PDDSS UNSS</a:t>
            </a:r>
          </a:p>
          <a:p>
            <a:r>
              <a:rPr lang="fr-FR" dirty="0" smtClean="0"/>
              <a:t>District UNSS</a:t>
            </a:r>
          </a:p>
        </p:txBody>
      </p:sp>
    </p:spTree>
    <p:extLst>
      <p:ext uri="{BB962C8B-B14F-4D97-AF65-F5344CB8AC3E}">
        <p14:creationId xmlns:p14="http://schemas.microsoft.com/office/powerpoint/2010/main" val="360187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L’AS</a:t>
            </a:r>
            <a:endParaRPr lang="fr-FR" dirty="0"/>
          </a:p>
        </p:txBody>
      </p:sp>
      <p:sp>
        <p:nvSpPr>
          <p:cNvPr id="3" name="Espace réservé du contenu 2"/>
          <p:cNvSpPr>
            <a:spLocks noGrp="1"/>
          </p:cNvSpPr>
          <p:nvPr>
            <p:ph idx="1"/>
          </p:nvPr>
        </p:nvSpPr>
        <p:spPr/>
        <p:txBody>
          <a:bodyPr/>
          <a:lstStyle/>
          <a:p>
            <a:r>
              <a:rPr lang="fr-FR" dirty="0" smtClean="0"/>
              <a:t>Obligatoire dans les EPLE</a:t>
            </a:r>
          </a:p>
          <a:p>
            <a:r>
              <a:rPr lang="fr-FR" dirty="0" smtClean="0"/>
              <a:t>Déclarée en préfecture</a:t>
            </a:r>
          </a:p>
          <a:p>
            <a:r>
              <a:rPr lang="fr-FR" dirty="0" smtClean="0"/>
              <a:t>Affiliée à l’UNSS</a:t>
            </a:r>
          </a:p>
          <a:p>
            <a:r>
              <a:rPr lang="fr-FR" dirty="0" smtClean="0"/>
              <a:t>Président de droit: le chef d’établissement</a:t>
            </a:r>
          </a:p>
          <a:p>
            <a:r>
              <a:rPr lang="fr-FR" dirty="0" smtClean="0"/>
              <a:t>Des animateurs: les enseignants d’EPS</a:t>
            </a:r>
          </a:p>
          <a:p>
            <a:r>
              <a:rPr lang="fr-FR" dirty="0" smtClean="0"/>
              <a:t>Un bureau: chef d’établissement + animateurs, élèves, membres de la communauté éducative (dont parents),</a:t>
            </a:r>
          </a:p>
          <a:p>
            <a:endParaRPr lang="fr-FR" dirty="0"/>
          </a:p>
        </p:txBody>
      </p:sp>
    </p:spTree>
    <p:extLst>
      <p:ext uri="{BB962C8B-B14F-4D97-AF65-F5344CB8AC3E}">
        <p14:creationId xmlns:p14="http://schemas.microsoft.com/office/powerpoint/2010/main" val="395921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t>Les rôles du secrétaire AS</a:t>
            </a:r>
            <a:endParaRPr lang="fr-FR" dirty="0"/>
          </a:p>
        </p:txBody>
      </p:sp>
      <p:sp>
        <p:nvSpPr>
          <p:cNvPr id="3" name="Espace réservé du contenu 2"/>
          <p:cNvSpPr>
            <a:spLocks noGrp="1"/>
          </p:cNvSpPr>
          <p:nvPr>
            <p:ph idx="1"/>
          </p:nvPr>
        </p:nvSpPr>
        <p:spPr>
          <a:xfrm>
            <a:off x="395536" y="1268760"/>
            <a:ext cx="8291264" cy="5184576"/>
          </a:xfrm>
        </p:spPr>
        <p:txBody>
          <a:bodyPr>
            <a:noAutofit/>
          </a:bodyPr>
          <a:lstStyle/>
          <a:p>
            <a:pPr lvl="0"/>
            <a:r>
              <a:rPr lang="fr-FR" sz="1600" dirty="0"/>
              <a:t>Procéder à l’affiliation de l’AS auprès du SR UNSS </a:t>
            </a:r>
          </a:p>
          <a:p>
            <a:pPr lvl="0"/>
            <a:r>
              <a:rPr lang="fr-FR" sz="1600" dirty="0"/>
              <a:t>Assurer l’AS et vérifier les contrats et garanties en cas de location de minibus </a:t>
            </a:r>
          </a:p>
          <a:p>
            <a:pPr lvl="0"/>
            <a:r>
              <a:rPr lang="fr-FR" sz="1600" dirty="0"/>
              <a:t>Préparer un bilan d’activité de l’année écoulée et le présenter à l’AG de l’AS et au CA de l’EPLE pour validation </a:t>
            </a:r>
          </a:p>
          <a:p>
            <a:pPr lvl="0"/>
            <a:r>
              <a:rPr lang="fr-FR" sz="1600" dirty="0"/>
              <a:t>Préparer le projet d’AS pour l’année en cours, élaboré par le comité directeur. Le présenter à l’AG de l’AS et au 1er CA de l’année de l’EPLE pour validation. </a:t>
            </a:r>
          </a:p>
          <a:p>
            <a:pPr lvl="0"/>
            <a:r>
              <a:rPr lang="fr-FR" sz="1600" dirty="0"/>
              <a:t>Préparer l’AG de rentrée qu’il devra convoquer, ainsi que l’AG de fin d’année. Rédiger les comptes rendus d’AG </a:t>
            </a:r>
          </a:p>
          <a:p>
            <a:pPr lvl="0"/>
            <a:r>
              <a:rPr lang="fr-FR" sz="1600" dirty="0"/>
              <a:t>Inviter à l’AG les parents des élèves licenciés-es et convoquer les présidents des associations de parents d’élèves de l’établissement, membres de droit</a:t>
            </a:r>
          </a:p>
          <a:p>
            <a:pPr lvl="0"/>
            <a:r>
              <a:rPr lang="fr-FR" sz="1600" dirty="0"/>
              <a:t>Veiller à l’installation du comité directeur de l’AS qui sera réuni régulièrement tout au long de l’année et proposer un calendrier de réunion (1 par trimestre) </a:t>
            </a:r>
          </a:p>
          <a:p>
            <a:pPr lvl="0"/>
            <a:r>
              <a:rPr lang="fr-FR" sz="1600" dirty="0"/>
              <a:t>Déclarer à l’IA et à la préfecture toute modification de l’équipe dirigeante ou des statuts de l’AS </a:t>
            </a:r>
          </a:p>
          <a:p>
            <a:pPr lvl="0"/>
            <a:r>
              <a:rPr lang="fr-FR" sz="1600" dirty="0"/>
              <a:t>Vérifier que les pièces nécessaires à la prise de licences soient complètes et licencier les élèves (une licence est valable jusqu’au 30 octobre de l’année suivante) </a:t>
            </a:r>
          </a:p>
          <a:p>
            <a:pPr lvl="0"/>
            <a:r>
              <a:rPr lang="fr-FR" sz="1600" dirty="0"/>
              <a:t>Informer la communauté éducative des activités de l’AS. </a:t>
            </a:r>
          </a:p>
          <a:p>
            <a:pPr lvl="0"/>
            <a:r>
              <a:rPr lang="fr-FR" sz="1600" dirty="0"/>
              <a:t>Être l’interlocuteur privilégié avec les parents d’élèves licenciés</a:t>
            </a:r>
          </a:p>
          <a:p>
            <a:r>
              <a:rPr lang="fr-FR" sz="1600" dirty="0"/>
              <a:t> Assurer le suivi administratif de l’association en lien avec les services de l’UNSS</a:t>
            </a:r>
          </a:p>
        </p:txBody>
      </p:sp>
    </p:spTree>
    <p:extLst>
      <p:ext uri="{BB962C8B-B14F-4D97-AF65-F5344CB8AC3E}">
        <p14:creationId xmlns:p14="http://schemas.microsoft.com/office/powerpoint/2010/main" val="196246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t>Les rôles d’un trésorier AS </a:t>
            </a:r>
            <a:endParaRPr lang="fr-FR" dirty="0"/>
          </a:p>
        </p:txBody>
      </p:sp>
      <p:sp>
        <p:nvSpPr>
          <p:cNvPr id="3" name="Espace réservé du contenu 2"/>
          <p:cNvSpPr>
            <a:spLocks noGrp="1"/>
          </p:cNvSpPr>
          <p:nvPr>
            <p:ph idx="1"/>
          </p:nvPr>
        </p:nvSpPr>
        <p:spPr/>
        <p:txBody>
          <a:bodyPr>
            <a:normAutofit fontScale="70000" lnSpcReduction="20000"/>
          </a:bodyPr>
          <a:lstStyle/>
          <a:p>
            <a:pPr lvl="0"/>
            <a:r>
              <a:rPr lang="fr-FR" dirty="0"/>
              <a:t>Faire le compte financier de l’année écoulée, établir chaque début d’année un budget prévisionnel et le présenter à l’AG </a:t>
            </a:r>
          </a:p>
          <a:p>
            <a:pPr lvl="0"/>
            <a:r>
              <a:rPr lang="fr-FR" dirty="0"/>
              <a:t>Proposer le prix de la cotisation des adhérents qui sera soumis à l’approbation de l’assemblée générale de l’AS </a:t>
            </a:r>
          </a:p>
          <a:p>
            <a:pPr lvl="0"/>
            <a:r>
              <a:rPr lang="fr-FR" dirty="0"/>
              <a:t>Encaisser les cotisations des adhérents </a:t>
            </a:r>
          </a:p>
          <a:p>
            <a:pPr lvl="0"/>
            <a:r>
              <a:rPr lang="fr-FR" dirty="0"/>
              <a:t>Tenir une comptabilité, enregistrer et ventiler les recettes et les dépenses </a:t>
            </a:r>
          </a:p>
          <a:p>
            <a:pPr lvl="0"/>
            <a:r>
              <a:rPr lang="fr-FR" dirty="0"/>
              <a:t>Régler les différentes dépenses : assurances, transports, locations, participation éventuelle au fonctionnement du district, etc… </a:t>
            </a:r>
          </a:p>
          <a:p>
            <a:pPr lvl="0"/>
            <a:r>
              <a:rPr lang="fr-FR" dirty="0"/>
              <a:t>Régulariser le paiement de l’affiliation et des licences (envoi d’un RIB au service régional UNSS) </a:t>
            </a:r>
          </a:p>
          <a:p>
            <a:pPr lvl="0"/>
            <a:r>
              <a:rPr lang="fr-FR" dirty="0"/>
              <a:t>Renseigner et envoyer les dossiers de subventions que l’on peut solliciter auprès de :  la mairie (des mairies, intercommunalités, …) de recrutement de l’établissement , le conseil départemental (collège), le conseil régional (lycée)…</a:t>
            </a:r>
          </a:p>
          <a:p>
            <a:endParaRPr lang="fr-FR" dirty="0"/>
          </a:p>
        </p:txBody>
      </p:sp>
    </p:spTree>
    <p:extLst>
      <p:ext uri="{BB962C8B-B14F-4D97-AF65-F5344CB8AC3E}">
        <p14:creationId xmlns:p14="http://schemas.microsoft.com/office/powerpoint/2010/main" val="200934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guides  de l’UNSS</a:t>
            </a:r>
            <a:endParaRPr lang="fr-FR" dirty="0"/>
          </a:p>
        </p:txBody>
      </p:sp>
      <p:sp>
        <p:nvSpPr>
          <p:cNvPr id="3" name="Espace réservé du contenu 2"/>
          <p:cNvSpPr>
            <a:spLocks noGrp="1"/>
          </p:cNvSpPr>
          <p:nvPr>
            <p:ph idx="1"/>
          </p:nvPr>
        </p:nvSpPr>
        <p:spPr/>
        <p:txBody>
          <a:bodyPr/>
          <a:lstStyle/>
          <a:p>
            <a:r>
              <a:rPr lang="fr-FR" dirty="0" smtClean="0"/>
              <a:t>Guide à l’usage de la présidente/du président de l’AS</a:t>
            </a:r>
          </a:p>
          <a:p>
            <a:r>
              <a:rPr lang="fr-FR" dirty="0" smtClean="0"/>
              <a:t>Guide à l’usage de la(du) professeur d’EPS</a:t>
            </a:r>
          </a:p>
          <a:p>
            <a:r>
              <a:rPr lang="fr-FR" dirty="0" smtClean="0"/>
              <a:t>Guide à l’usage des parents d’élèves</a:t>
            </a:r>
          </a:p>
          <a:p>
            <a:r>
              <a:rPr lang="fr-FR" dirty="0" smtClean="0"/>
              <a:t>Guide à l’usage de la </a:t>
            </a:r>
            <a:r>
              <a:rPr lang="fr-FR" dirty="0" err="1" smtClean="0"/>
              <a:t>coordonatrice</a:t>
            </a:r>
            <a:r>
              <a:rPr lang="fr-FR" dirty="0" smtClean="0"/>
              <a:t>/du </a:t>
            </a:r>
            <a:r>
              <a:rPr lang="fr-FR" dirty="0" err="1" smtClean="0"/>
              <a:t>coordonateur</a:t>
            </a:r>
            <a:r>
              <a:rPr lang="fr-FR" dirty="0" smtClean="0"/>
              <a:t> de district</a:t>
            </a:r>
            <a:endParaRPr lang="fr-FR" dirty="0"/>
          </a:p>
        </p:txBody>
      </p:sp>
    </p:spTree>
    <p:extLst>
      <p:ext uri="{BB962C8B-B14F-4D97-AF65-F5344CB8AC3E}">
        <p14:creationId xmlns:p14="http://schemas.microsoft.com/office/powerpoint/2010/main" val="192995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licence </a:t>
            </a:r>
            <a:r>
              <a:rPr lang="fr-FR" dirty="0" smtClean="0"/>
              <a:t>UNSS et le CM</a:t>
            </a:r>
            <a:endParaRPr lang="fr-FR" dirty="0"/>
          </a:p>
        </p:txBody>
      </p:sp>
      <p:sp>
        <p:nvSpPr>
          <p:cNvPr id="3" name="Espace réservé du contenu 2"/>
          <p:cNvSpPr>
            <a:spLocks noGrp="1"/>
          </p:cNvSpPr>
          <p:nvPr>
            <p:ph idx="1"/>
          </p:nvPr>
        </p:nvSpPr>
        <p:spPr/>
        <p:txBody>
          <a:bodyPr>
            <a:normAutofit fontScale="85000" lnSpcReduction="20000"/>
          </a:bodyPr>
          <a:lstStyle/>
          <a:p>
            <a:pPr lvl="0"/>
            <a:r>
              <a:rPr lang="fr-FR" b="1" dirty="0"/>
              <a:t>loi santé et de modernisation du système de santé du 26/01/2016 : </a:t>
            </a:r>
            <a:r>
              <a:rPr lang="fr-FR" dirty="0"/>
              <a:t>modification de deux articles du code de l’Education : fin de l’obligation du CM de non contre-indication à la pratique sportive en compétition pour l’obtention de la licence UNSS</a:t>
            </a:r>
          </a:p>
          <a:p>
            <a:pPr lvl="0"/>
            <a:r>
              <a:rPr lang="fr-FR" dirty="0"/>
              <a:t>Arrêté du 24/07/2017 : ECG obligatoire tous les 3 ans pour le rugby</a:t>
            </a:r>
          </a:p>
          <a:p>
            <a:pPr lvl="0"/>
            <a:r>
              <a:rPr lang="fr-FR" dirty="0"/>
              <a:t>Décret du 24/08/2016 : le CM de moins d’un mois reste obligatoire pour les disciplines sportives qui présentent des contraintes particulières : alpinisme, spéléologie, plongée, tous les sports de combat avec coups portés, rugby, tir avec arme à feu</a:t>
            </a:r>
          </a:p>
          <a:p>
            <a:endParaRPr lang="fr-FR" dirty="0"/>
          </a:p>
        </p:txBody>
      </p:sp>
    </p:spTree>
    <p:extLst>
      <p:ext uri="{BB962C8B-B14F-4D97-AF65-F5344CB8AC3E}">
        <p14:creationId xmlns:p14="http://schemas.microsoft.com/office/powerpoint/2010/main" val="271686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Financement de l’AS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Les cotisations des élèves</a:t>
            </a:r>
          </a:p>
          <a:p>
            <a:r>
              <a:rPr lang="fr-FR" dirty="0" smtClean="0"/>
              <a:t>Les remboursements </a:t>
            </a:r>
            <a:r>
              <a:rPr lang="fr-FR" dirty="0" smtClean="0"/>
              <a:t>UNSS</a:t>
            </a:r>
          </a:p>
          <a:p>
            <a:r>
              <a:rPr lang="fr-FR" dirty="0" smtClean="0"/>
              <a:t>Les collectivités de rattachement</a:t>
            </a:r>
            <a:endParaRPr lang="fr-FR" dirty="0" smtClean="0"/>
          </a:p>
          <a:p>
            <a:pPr lvl="0"/>
            <a:r>
              <a:rPr lang="fr-FR" b="1" dirty="0"/>
              <a:t>Subvention de l’EPLE à l’AS : circulaire du 25/10/1996 et du 25/04/2002 :</a:t>
            </a:r>
            <a:endParaRPr lang="fr-FR" dirty="0"/>
          </a:p>
          <a:p>
            <a:pPr marL="0" indent="0">
              <a:buNone/>
            </a:pPr>
            <a:r>
              <a:rPr lang="fr-FR" dirty="0"/>
              <a:t>Le CA peut voter une subvention pour le fonctionnement de l’AS. Le chef d’établissement, président de l’AS, ne peut s’y opposer à priori, car c’est le CA qui prend la décision après une délibération </a:t>
            </a:r>
            <a:r>
              <a:rPr lang="fr-FR" dirty="0" smtClean="0"/>
              <a:t>collective. Techniquement </a:t>
            </a:r>
            <a:r>
              <a:rPr lang="fr-FR" dirty="0"/>
              <a:t>cette ligne budgétaire peut être inscrite dans le Service Général – vie de l’élève, en créant un domaine « AS » et en précisant la ou les activités liées à la subvention accordée. </a:t>
            </a:r>
          </a:p>
          <a:p>
            <a:endParaRPr lang="fr-FR" dirty="0"/>
          </a:p>
        </p:txBody>
      </p:sp>
    </p:spTree>
    <p:extLst>
      <p:ext uri="{BB962C8B-B14F-4D97-AF65-F5344CB8AC3E}">
        <p14:creationId xmlns:p14="http://schemas.microsoft.com/office/powerpoint/2010/main" val="326331454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696</Words>
  <Application>Microsoft Office PowerPoint</Application>
  <PresentationFormat>Affichage à l'écran (4:3)</PresentationFormat>
  <Paragraphs>65</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Décret n° 2014-460 du 7 mai 2014 relatif à la participation des enseignants d'éducation physique et sportive aux activités sportives scolaires volontaires des élèves </vt:lpstr>
      <vt:lpstr>Note de service du 21/03/2016 « Participation des enseignants d'éducation physique et sportive du second degré aux activités sportives scolaires volontaires des élèves ».</vt:lpstr>
      <vt:lpstr>L’UNSS: fédération affinitaire</vt:lpstr>
      <vt:lpstr>L’AS</vt:lpstr>
      <vt:lpstr>Les rôles du secrétaire AS</vt:lpstr>
      <vt:lpstr>Les rôles d’un trésorier AS </vt:lpstr>
      <vt:lpstr>Les guides  de l’UNSS</vt:lpstr>
      <vt:lpstr>La licence UNSS et le CM</vt:lpstr>
      <vt:lpstr>Financement de l’AS</vt:lpstr>
      <vt:lpstr>OPUSS</vt:lpstr>
      <vt:lpstr>Portail d’accès à OPUSS</vt:lpstr>
      <vt:lpstr>OPUSS pas d’accueil</vt:lpstr>
      <vt:lpstr>OPUSS mon espace</vt:lpstr>
      <vt:lpstr>OPUSS administration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Décret n° 2014-460 du 7 mai 2014 relatif à la participation des enseignants d'éducation physique et sportive aux activités sportives scolaires volontaires des élèves </dc:title>
  <dc:creator>Michel</dc:creator>
  <cp:lastModifiedBy>Michel</cp:lastModifiedBy>
  <cp:revision>10</cp:revision>
  <dcterms:created xsi:type="dcterms:W3CDTF">2018-03-22T07:47:32Z</dcterms:created>
  <dcterms:modified xsi:type="dcterms:W3CDTF">2018-03-22T08:20:29Z</dcterms:modified>
</cp:coreProperties>
</file>