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62" r:id="rId3"/>
    <p:sldId id="258" r:id="rId4"/>
    <p:sldId id="257" r:id="rId5"/>
    <p:sldId id="259" r:id="rId6"/>
    <p:sldId id="263" r:id="rId7"/>
    <p:sldId id="265" r:id="rId8"/>
    <p:sldId id="266" r:id="rId9"/>
    <p:sldId id="304"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95" r:id="rId23"/>
    <p:sldId id="303" r:id="rId24"/>
    <p:sldId id="279" r:id="rId25"/>
    <p:sldId id="280" r:id="rId26"/>
    <p:sldId id="298" r:id="rId27"/>
    <p:sldId id="299" r:id="rId28"/>
    <p:sldId id="300" r:id="rId29"/>
    <p:sldId id="301" r:id="rId30"/>
    <p:sldId id="302" r:id="rId31"/>
    <p:sldId id="281" r:id="rId32"/>
    <p:sldId id="282" r:id="rId33"/>
    <p:sldId id="283" r:id="rId34"/>
    <p:sldId id="284" r:id="rId35"/>
    <p:sldId id="296" r:id="rId36"/>
    <p:sldId id="297" r:id="rId37"/>
    <p:sldId id="285" r:id="rId38"/>
    <p:sldId id="286" r:id="rId39"/>
    <p:sldId id="287" r:id="rId40"/>
    <p:sldId id="288" r:id="rId41"/>
    <p:sldId id="289" r:id="rId42"/>
    <p:sldId id="290" r:id="rId43"/>
    <p:sldId id="291" r:id="rId44"/>
    <p:sldId id="292" r:id="rId45"/>
    <p:sldId id="293" r:id="rId46"/>
    <p:sldId id="294" r:id="rId4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4E147920-8761-4BE6-A696-B61D311AF8EA}">
          <p14:sldIdLst>
            <p14:sldId id="256"/>
          </p14:sldIdLst>
        </p14:section>
        <p14:section name="le systeme actuel" id="{03075515-5CAC-41F4-906F-005C45DDBA26}">
          <p14:sldIdLst>
            <p14:sldId id="262"/>
            <p14:sldId id="258"/>
            <p14:sldId id="257"/>
            <p14:sldId id="259"/>
            <p14:sldId id="263"/>
          </p14:sldIdLst>
        </p14:section>
        <p14:section name="que va changer le ppcr" id="{7204F127-FD5F-4CF4-970D-723B537FBDA8}">
          <p14:sldIdLst>
            <p14:sldId id="265"/>
            <p14:sldId id="266"/>
            <p14:sldId id="304"/>
            <p14:sldId id="267"/>
            <p14:sldId id="268"/>
            <p14:sldId id="269"/>
            <p14:sldId id="270"/>
            <p14:sldId id="271"/>
            <p14:sldId id="272"/>
            <p14:sldId id="273"/>
            <p14:sldId id="274"/>
            <p14:sldId id="275"/>
            <p14:sldId id="276"/>
            <p14:sldId id="277"/>
            <p14:sldId id="278"/>
            <p14:sldId id="295"/>
            <p14:sldId id="303"/>
            <p14:sldId id="279"/>
            <p14:sldId id="280"/>
            <p14:sldId id="298"/>
            <p14:sldId id="299"/>
            <p14:sldId id="300"/>
            <p14:sldId id="301"/>
            <p14:sldId id="302"/>
            <p14:sldId id="281"/>
            <p14:sldId id="282"/>
            <p14:sldId id="283"/>
            <p14:sldId id="284"/>
            <p14:sldId id="296"/>
            <p14:sldId id="297"/>
          </p14:sldIdLst>
        </p14:section>
        <p14:section name="la nouvelle évaluation" id="{A7EA74FD-DA48-41F2-873B-4B5760503BA9}">
          <p14:sldIdLst>
            <p14:sldId id="285"/>
            <p14:sldId id="286"/>
            <p14:sldId id="287"/>
            <p14:sldId id="288"/>
            <p14:sldId id="289"/>
            <p14:sldId id="290"/>
            <p14:sldId id="291"/>
            <p14:sldId id="292"/>
            <p14:sldId id="293"/>
            <p14:sldId id="294"/>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noit chaisy" initials="b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fr-FR"/>
              <a:t>Différence en euros entre 2 carrières de professeurs</a:t>
            </a:r>
            <a:r>
              <a:rPr lang="fr-FR" baseline="0"/>
              <a:t> d'EPS avant et après PPCR</a:t>
            </a:r>
            <a:endParaRPr lang="fr-FR"/>
          </a:p>
        </c:rich>
      </c:tx>
      <c:layout>
        <c:manualLayout>
          <c:xMode val="edge"/>
          <c:yMode val="edge"/>
          <c:x val="0.11038188976377951"/>
          <c:y val="2.777777777777779E-2"/>
        </c:manualLayout>
      </c:layout>
      <c:overlay val="0"/>
      <c:spPr>
        <a:noFill/>
        <a:ln>
          <a:noFill/>
        </a:ln>
        <a:effectLst/>
      </c:spPr>
      <c:txPr>
        <a:bodyPr rot="0" spcFirstLastPara="1" vertOverflow="ellipsis" vert="horz" wrap="square" anchor="ctr" anchorCtr="1"/>
        <a:lstStyle/>
        <a:p>
          <a:pPr>
            <a:defRPr sz="160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fr-FR"/>
        </a:p>
      </c:txPr>
    </c:title>
    <c:autoTitleDeleted val="0"/>
    <c:plotArea>
      <c:layout/>
      <c:barChart>
        <c:barDir val="col"/>
        <c:grouping val="clustered"/>
        <c:varyColors val="0"/>
        <c:ser>
          <c:idx val="0"/>
          <c:order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lumMod val="85000"/>
                      </a:schemeClr>
                    </a:solidFill>
                    <a:latin typeface="+mn-lt"/>
                    <a:ea typeface="+mn-ea"/>
                    <a:cs typeface="+mn-cs"/>
                  </a:defRPr>
                </a:pPr>
                <a:endParaRPr lang="fr-F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strRef>
              <c:f>Feuil1!$E$6:$F$6</c:f>
              <c:strCache>
                <c:ptCount val="2"/>
                <c:pt idx="0">
                  <c:v>Avant PPCR sur 30 ans</c:v>
                </c:pt>
                <c:pt idx="1">
                  <c:v>Après PPCR sur 26 ans</c:v>
                </c:pt>
              </c:strCache>
            </c:strRef>
          </c:cat>
          <c:val>
            <c:numRef>
              <c:f>Feuil1!$E$7:$F$7</c:f>
              <c:numCache>
                <c:formatCode>General</c:formatCode>
                <c:ptCount val="2"/>
                <c:pt idx="0">
                  <c:v>109082</c:v>
                </c:pt>
                <c:pt idx="1">
                  <c:v>3300</c:v>
                </c:pt>
              </c:numCache>
            </c:numRef>
          </c:val>
          <c:extLst>
            <c:ext xmlns:c16="http://schemas.microsoft.com/office/drawing/2014/chart" uri="{C3380CC4-5D6E-409C-BE32-E72D297353CC}">
              <c16:uniqueId val="{00000000-1CB0-4581-B267-56C68754B706}"/>
            </c:ext>
          </c:extLst>
        </c:ser>
        <c:dLbls>
          <c:showLegendKey val="0"/>
          <c:showVal val="1"/>
          <c:showCatName val="0"/>
          <c:showSerName val="0"/>
          <c:showPercent val="0"/>
          <c:showBubbleSize val="0"/>
        </c:dLbls>
        <c:gapWidth val="100"/>
        <c:overlap val="-24"/>
        <c:axId val="155544960"/>
        <c:axId val="155550848"/>
      </c:barChart>
      <c:catAx>
        <c:axId val="15554496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400" b="0" i="0" u="none" strike="noStrike" kern="1200" baseline="0">
                <a:solidFill>
                  <a:schemeClr val="lt1">
                    <a:lumMod val="85000"/>
                  </a:schemeClr>
                </a:solidFill>
                <a:latin typeface="+mn-lt"/>
                <a:ea typeface="+mn-ea"/>
                <a:cs typeface="+mn-cs"/>
              </a:defRPr>
            </a:pPr>
            <a:endParaRPr lang="fr-FR"/>
          </a:p>
        </c:txPr>
        <c:crossAx val="155550848"/>
        <c:crosses val="autoZero"/>
        <c:auto val="1"/>
        <c:lblAlgn val="ctr"/>
        <c:lblOffset val="100"/>
        <c:noMultiLvlLbl val="0"/>
      </c:catAx>
      <c:valAx>
        <c:axId val="155550848"/>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85000"/>
                  </a:schemeClr>
                </a:solidFill>
                <a:latin typeface="+mn-lt"/>
                <a:ea typeface="+mn-ea"/>
                <a:cs typeface="+mn-cs"/>
              </a:defRPr>
            </a:pPr>
            <a:endParaRPr lang="fr-FR"/>
          </a:p>
        </c:txPr>
        <c:crossAx val="155544960"/>
        <c:crosses val="autoZero"/>
        <c:crossBetween val="between"/>
      </c:val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fr-FR"/>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lt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6-11-03T19:40:32.609" idx="1">
    <p:pos x="6475" y="1583"/>
    <p:text>Les hors échelle sont 3 échelons communs à la fonction publique.</p:text>
    <p:extLst mod="1">
      <p:ext uri="{C676402C-5697-4E1C-873F-D02D1690AC5C}">
        <p15:threadingInfo xmlns:p15="http://schemas.microsoft.com/office/powerpoint/2012/main" timeZoneBias="-6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C2B1F4-BEAE-47EA-9B10-2B4D195684CD}" type="datetimeFigureOut">
              <a:rPr lang="fr-FR" smtClean="0"/>
              <a:t>14/01/2017</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031CEF-4E09-4852-A2E5-5C9B0A1BE5DF}" type="slidenum">
              <a:rPr lang="fr-FR" smtClean="0"/>
              <a:t>‹N°›</a:t>
            </a:fld>
            <a:endParaRPr lang="fr-FR"/>
          </a:p>
        </p:txBody>
      </p:sp>
    </p:spTree>
    <p:extLst>
      <p:ext uri="{BB962C8B-B14F-4D97-AF65-F5344CB8AC3E}">
        <p14:creationId xmlns:p14="http://schemas.microsoft.com/office/powerpoint/2010/main" val="4143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41325" y="1231900"/>
            <a:ext cx="5915025" cy="33274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8E64661-2985-4052-AB10-E452C8F92D96}" type="slidenum">
              <a:rPr lang="fr-FR" smtClean="0"/>
              <a:pPr/>
              <a:t>7</a:t>
            </a:fld>
            <a:endParaRPr lang="fr-FR" dirty="0"/>
          </a:p>
        </p:txBody>
      </p:sp>
    </p:spTree>
    <p:extLst>
      <p:ext uri="{BB962C8B-B14F-4D97-AF65-F5344CB8AC3E}">
        <p14:creationId xmlns:p14="http://schemas.microsoft.com/office/powerpoint/2010/main" val="198757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3006337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566074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1739028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1630021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222772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4E3F57AE-00AF-4276-80D0-EAE73DFA6A97}" type="datetimeFigureOut">
              <a:rPr lang="fr-FR" smtClean="0"/>
              <a:t>14/01/2017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2488044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4E3F57AE-00AF-4276-80D0-EAE73DFA6A97}" type="datetimeFigureOut">
              <a:rPr lang="fr-FR" smtClean="0"/>
              <a:t>14/01/2017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188452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4E3F57AE-00AF-4276-80D0-EAE73DFA6A97}" type="datetimeFigureOut">
              <a:rPr lang="fr-FR" smtClean="0"/>
              <a:t>14/01/2017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28489368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E3F57AE-00AF-4276-80D0-EAE73DFA6A97}" type="datetimeFigureOut">
              <a:rPr lang="fr-FR" smtClean="0"/>
              <a:t>14/01/2017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609329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4E3F57AE-00AF-4276-80D0-EAE73DFA6A97}" type="datetimeFigureOut">
              <a:rPr lang="fr-FR" smtClean="0"/>
              <a:t>14/01/2017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495589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4E3F57AE-00AF-4276-80D0-EAE73DFA6A97}" type="datetimeFigureOut">
              <a:rPr lang="fr-FR" smtClean="0"/>
              <a:t>14/01/2017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48244EC-2472-4B67-AB4E-3FFF5ABAD16E}" type="slidenum">
              <a:rPr lang="fr-FR" smtClean="0"/>
              <a:t>‹N°›</a:t>
            </a:fld>
            <a:endParaRPr lang="fr-FR"/>
          </a:p>
        </p:txBody>
      </p:sp>
    </p:spTree>
    <p:extLst>
      <p:ext uri="{BB962C8B-B14F-4D97-AF65-F5344CB8AC3E}">
        <p14:creationId xmlns:p14="http://schemas.microsoft.com/office/powerpoint/2010/main" val="31113221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F57AE-00AF-4276-80D0-EAE73DFA6A97}" type="datetimeFigureOut">
              <a:rPr lang="fr-FR" smtClean="0"/>
              <a:t>14/01/2017</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8244EC-2472-4B67-AB4E-3FFF5ABAD16E}" type="slidenum">
              <a:rPr lang="fr-FR" smtClean="0"/>
              <a:t>‹N°›</a:t>
            </a:fld>
            <a:endParaRPr lang="fr-FR"/>
          </a:p>
        </p:txBody>
      </p:sp>
    </p:spTree>
    <p:extLst>
      <p:ext uri="{BB962C8B-B14F-4D97-AF65-F5344CB8AC3E}">
        <p14:creationId xmlns:p14="http://schemas.microsoft.com/office/powerpoint/2010/main" val="781725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7.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331053" y="-1402723"/>
            <a:ext cx="9144000" cy="2387600"/>
          </a:xfrm>
        </p:spPr>
        <p:txBody>
          <a:bodyPr/>
          <a:lstStyle/>
          <a:p>
            <a:r>
              <a:rPr lang="fr-FR" dirty="0"/>
              <a:t>Stage PPCR </a:t>
            </a:r>
          </a:p>
        </p:txBody>
      </p:sp>
      <p:sp>
        <p:nvSpPr>
          <p:cNvPr id="3" name="Sous-titre 2"/>
          <p:cNvSpPr>
            <a:spLocks noGrp="1"/>
          </p:cNvSpPr>
          <p:nvPr>
            <p:ph type="subTitle" idx="1"/>
          </p:nvPr>
        </p:nvSpPr>
        <p:spPr>
          <a:xfrm>
            <a:off x="1473666" y="791726"/>
            <a:ext cx="9144000" cy="1655762"/>
          </a:xfrm>
        </p:spPr>
        <p:txBody>
          <a:bodyPr/>
          <a:lstStyle/>
          <a:p>
            <a:r>
              <a:rPr lang="fr-FR" dirty="0"/>
              <a:t>Tout comprendre de la nouvelle carrière</a:t>
            </a:r>
          </a:p>
          <a:p>
            <a:endParaRPr lang="fr-FR" dirty="0"/>
          </a:p>
        </p:txBody>
      </p:sp>
      <p:sp>
        <p:nvSpPr>
          <p:cNvPr id="4" name="Espace réservé du contenu 2"/>
          <p:cNvSpPr txBox="1">
            <a:spLocks/>
          </p:cNvSpPr>
          <p:nvPr/>
        </p:nvSpPr>
        <p:spPr>
          <a:xfrm>
            <a:off x="645253" y="1619606"/>
            <a:ext cx="10515600" cy="4781193"/>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r-FR" sz="2800" b="1" dirty="0"/>
              <a:t>9h00 – 9h30 Accueil café</a:t>
            </a:r>
          </a:p>
          <a:p>
            <a:endParaRPr lang="fr-FR" sz="900" b="1" dirty="0"/>
          </a:p>
          <a:p>
            <a:r>
              <a:rPr lang="fr-FR" sz="2800" b="1" dirty="0"/>
              <a:t>Le système actuel</a:t>
            </a:r>
          </a:p>
          <a:p>
            <a:r>
              <a:rPr lang="fr-FR" sz="2800" b="1" dirty="0"/>
              <a:t>Que va changer le nouveau système ?</a:t>
            </a:r>
          </a:p>
          <a:p>
            <a:r>
              <a:rPr lang="fr-FR" sz="2800" b="1" dirty="0"/>
              <a:t>La nouvelle évaluation</a:t>
            </a:r>
          </a:p>
          <a:p>
            <a:endParaRPr lang="fr-FR" sz="900" b="1" dirty="0"/>
          </a:p>
          <a:p>
            <a:r>
              <a:rPr lang="fr-FR" sz="2800" b="1" dirty="0"/>
              <a:t>12h30 Repas</a:t>
            </a:r>
          </a:p>
          <a:p>
            <a:endParaRPr lang="fr-FR" sz="900" b="1" dirty="0"/>
          </a:p>
          <a:p>
            <a:r>
              <a:rPr lang="fr-FR" sz="2800" b="1" dirty="0"/>
              <a:t>13h30 – 15h30 </a:t>
            </a:r>
          </a:p>
          <a:p>
            <a:r>
              <a:rPr lang="fr-FR" sz="2800" b="1" dirty="0"/>
              <a:t>Comprendre la logique syndicale ?</a:t>
            </a:r>
          </a:p>
          <a:p>
            <a:r>
              <a:rPr lang="fr-FR" sz="2800" b="1" dirty="0"/>
              <a:t>Simulateur de gains PPCR + questions diverses</a:t>
            </a:r>
          </a:p>
          <a:p>
            <a:endParaRPr lang="fr-FR" sz="900" b="1" dirty="0"/>
          </a:p>
          <a:p>
            <a:r>
              <a:rPr lang="fr-FR" sz="2800" b="1" dirty="0"/>
              <a:t>16h Ag départementale</a:t>
            </a:r>
          </a:p>
        </p:txBody>
      </p:sp>
    </p:spTree>
    <p:extLst>
      <p:ext uri="{BB962C8B-B14F-4D97-AF65-F5344CB8AC3E}">
        <p14:creationId xmlns:p14="http://schemas.microsoft.com/office/powerpoint/2010/main" val="107817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L’urgence de la revalorisation</a:t>
            </a:r>
          </a:p>
        </p:txBody>
      </p:sp>
      <p:sp>
        <p:nvSpPr>
          <p:cNvPr id="7" name="Espace réservé du pied de page 3"/>
          <p:cNvSpPr>
            <a:spLocks noGrp="1"/>
          </p:cNvSpPr>
          <p:nvPr>
            <p:ph type="ftr" sz="quarter" idx="11"/>
          </p:nvPr>
        </p:nvSpPr>
        <p:spPr/>
        <p:txBody>
          <a:bodyPr/>
          <a:lstStyle/>
          <a:p>
            <a:r>
              <a:rPr lang="fr-FR" dirty="0"/>
              <a:t>Groupe corpo SNEP-FSU</a:t>
            </a:r>
          </a:p>
        </p:txBody>
      </p:sp>
      <p:pic>
        <p:nvPicPr>
          <p:cNvPr id="3075" name="Graphique 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9932" y="1285462"/>
            <a:ext cx="10177669" cy="5131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239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dirty="0"/>
              <a:t>LES différentes MESURES</a:t>
            </a:r>
          </a:p>
        </p:txBody>
      </p:sp>
      <p:sp>
        <p:nvSpPr>
          <p:cNvPr id="3" name="Espace réservé du contenu 2"/>
          <p:cNvSpPr>
            <a:spLocks noGrp="1"/>
          </p:cNvSpPr>
          <p:nvPr>
            <p:ph idx="1"/>
          </p:nvPr>
        </p:nvSpPr>
        <p:spPr>
          <a:xfrm>
            <a:off x="838202" y="1567543"/>
            <a:ext cx="10515600" cy="4609420"/>
          </a:xfrm>
        </p:spPr>
        <p:txBody>
          <a:bodyPr>
            <a:normAutofit/>
          </a:bodyPr>
          <a:lstStyle/>
          <a:p>
            <a:r>
              <a:rPr lang="fr-FR" dirty="0"/>
              <a:t>La revalorisation du point d’indice  </a:t>
            </a:r>
          </a:p>
          <a:p>
            <a:endParaRPr lang="fr-FR" dirty="0"/>
          </a:p>
          <a:p>
            <a:r>
              <a:rPr lang="fr-FR" dirty="0"/>
              <a:t>Le transfert primes/points </a:t>
            </a:r>
          </a:p>
          <a:p>
            <a:endParaRPr lang="fr-FR" dirty="0"/>
          </a:p>
          <a:p>
            <a:r>
              <a:rPr lang="fr-FR" dirty="0"/>
              <a:t>La distribution de points d’indice dans les grilles de rémunération  </a:t>
            </a:r>
          </a:p>
          <a:p>
            <a:endParaRPr lang="fr-FR" dirty="0"/>
          </a:p>
          <a:p>
            <a:r>
              <a:rPr lang="fr-FR" dirty="0"/>
              <a:t>La nouvelle carrière</a:t>
            </a:r>
          </a:p>
          <a:p>
            <a:endParaRPr lang="fr-FR" dirty="0"/>
          </a:p>
          <a:p>
            <a:r>
              <a:rPr lang="fr-FR" dirty="0"/>
              <a:t>La nouvelle évaluation</a:t>
            </a:r>
          </a:p>
        </p:txBody>
      </p:sp>
    </p:spTree>
    <p:extLst>
      <p:ext uri="{BB962C8B-B14F-4D97-AF65-F5344CB8AC3E}">
        <p14:creationId xmlns:p14="http://schemas.microsoft.com/office/powerpoint/2010/main" val="17893236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8264" y="0"/>
            <a:ext cx="10972800" cy="1143000"/>
          </a:xfrm>
        </p:spPr>
        <p:txBody>
          <a:bodyPr>
            <a:normAutofit/>
          </a:bodyPr>
          <a:lstStyle/>
          <a:p>
            <a:r>
              <a:rPr lang="fr-FR" dirty="0"/>
              <a:t>La revalorisation du point d’INDICE</a:t>
            </a:r>
          </a:p>
        </p:txBody>
      </p:sp>
      <p:sp>
        <p:nvSpPr>
          <p:cNvPr id="3" name="Espace réservé du contenu 2"/>
          <p:cNvSpPr>
            <a:spLocks noGrp="1"/>
          </p:cNvSpPr>
          <p:nvPr>
            <p:ph idx="1"/>
          </p:nvPr>
        </p:nvSpPr>
        <p:spPr>
          <a:xfrm>
            <a:off x="897622" y="1658625"/>
            <a:ext cx="10363200" cy="3733800"/>
          </a:xfrm>
        </p:spPr>
        <p:txBody>
          <a:bodyPr/>
          <a:lstStyle/>
          <a:p>
            <a:r>
              <a:rPr lang="fr-FR" dirty="0"/>
              <a:t>2 fois 0,6% d’augmentation du point d’indice : 0,6 % au 1</a:t>
            </a:r>
            <a:r>
              <a:rPr lang="fr-FR" baseline="30000" dirty="0"/>
              <a:t>er</a:t>
            </a:r>
            <a:r>
              <a:rPr lang="fr-FR" dirty="0"/>
              <a:t> juillet 2016 et 0,6 % au 1</a:t>
            </a:r>
            <a:r>
              <a:rPr lang="fr-FR" baseline="30000" dirty="0"/>
              <a:t>er</a:t>
            </a:r>
            <a:r>
              <a:rPr lang="fr-FR" dirty="0"/>
              <a:t> février 2017 obtenu après de nombreuses mobilisations : grèves, manifestations, cartes pétitions …</a:t>
            </a:r>
          </a:p>
          <a:p>
            <a:r>
              <a:rPr lang="fr-FR" dirty="0"/>
              <a:t>Les prélèvements augmentant il faut une revalorisation permanente de la valeur brute du point, sinon sa valeur nette diminue </a:t>
            </a:r>
          </a:p>
          <a:p>
            <a:endParaRPr lang="fr-FR" dirty="0"/>
          </a:p>
          <a:p>
            <a:endParaRPr lang="fr-FR" dirty="0"/>
          </a:p>
        </p:txBody>
      </p:sp>
    </p:spTree>
    <p:extLst>
      <p:ext uri="{BB962C8B-B14F-4D97-AF65-F5344CB8AC3E}">
        <p14:creationId xmlns:p14="http://schemas.microsoft.com/office/powerpoint/2010/main" val="652389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
        <p:nvSpPr>
          <p:cNvPr id="4" name="Espace réservé du pied de page 3"/>
          <p:cNvSpPr>
            <a:spLocks noGrp="1"/>
          </p:cNvSpPr>
          <p:nvPr>
            <p:ph type="ftr" sz="quarter" idx="11"/>
          </p:nvPr>
        </p:nvSpPr>
        <p:spPr/>
        <p:txBody>
          <a:bodyPr/>
          <a:lstStyle/>
          <a:p>
            <a:r>
              <a:rPr lang="fr-FR"/>
              <a:t>X.PLET et B.VALETTE</a:t>
            </a:r>
            <a:endParaRPr lang="fr-FR" dirty="0"/>
          </a:p>
        </p:txBody>
      </p:sp>
      <p:graphicFrame>
        <p:nvGraphicFramePr>
          <p:cNvPr id="6" name="Tableau 5"/>
          <p:cNvGraphicFramePr>
            <a:graphicFrameLocks noGrp="1"/>
          </p:cNvGraphicFramePr>
          <p:nvPr>
            <p:extLst/>
          </p:nvPr>
        </p:nvGraphicFramePr>
        <p:xfrm>
          <a:off x="1226384" y="1728133"/>
          <a:ext cx="9286226" cy="3780064"/>
        </p:xfrm>
        <a:graphic>
          <a:graphicData uri="http://schemas.openxmlformats.org/drawingml/2006/table">
            <a:tbl>
              <a:tblPr>
                <a:tableStyleId>{5C22544A-7EE6-4342-B048-85BDC9FD1C3A}</a:tableStyleId>
              </a:tblPr>
              <a:tblGrid>
                <a:gridCol w="1858411">
                  <a:extLst>
                    <a:ext uri="{9D8B030D-6E8A-4147-A177-3AD203B41FA5}">
                      <a16:colId xmlns:a16="http://schemas.microsoft.com/office/drawing/2014/main" val="4117534938"/>
                    </a:ext>
                  </a:extLst>
                </a:gridCol>
                <a:gridCol w="2468656">
                  <a:extLst>
                    <a:ext uri="{9D8B030D-6E8A-4147-A177-3AD203B41FA5}">
                      <a16:colId xmlns:a16="http://schemas.microsoft.com/office/drawing/2014/main" val="1375273244"/>
                    </a:ext>
                  </a:extLst>
                </a:gridCol>
                <a:gridCol w="4959159">
                  <a:extLst>
                    <a:ext uri="{9D8B030D-6E8A-4147-A177-3AD203B41FA5}">
                      <a16:colId xmlns:a16="http://schemas.microsoft.com/office/drawing/2014/main" val="3632324560"/>
                    </a:ext>
                  </a:extLst>
                </a:gridCol>
              </a:tblGrid>
              <a:tr h="922564">
                <a:tc gridSpan="2">
                  <a:txBody>
                    <a:bodyPr/>
                    <a:lstStyle/>
                    <a:p>
                      <a:pPr algn="ctr">
                        <a:spcAft>
                          <a:spcPts val="0"/>
                        </a:spcAft>
                      </a:pPr>
                      <a:r>
                        <a:rPr lang="fr-FR" sz="1800" kern="50" dirty="0">
                          <a:effectLst/>
                        </a:rPr>
                        <a:t>Valeur nette du point d’indice entre 2016 et 2020</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fr-FR"/>
                    </a:p>
                  </a:txBody>
                  <a:tcPr/>
                </a:tc>
                <a:tc rowSpan="8">
                  <a:txBody>
                    <a:bodyPr/>
                    <a:lstStyle/>
                    <a:p>
                      <a:pPr marR="20955" algn="just">
                        <a:spcAft>
                          <a:spcPts val="0"/>
                        </a:spcAft>
                      </a:pPr>
                      <a:r>
                        <a:rPr lang="fr-FR" sz="1800" kern="50" dirty="0">
                          <a:effectLst/>
                        </a:rPr>
                        <a:t>Valeur nette du point d'indice = après déduction des cotisations sociales et hors toute prime et indemnité.</a:t>
                      </a:r>
                    </a:p>
                    <a:p>
                      <a:pPr marR="20955" algn="just">
                        <a:spcAft>
                          <a:spcPts val="0"/>
                        </a:spcAft>
                      </a:pPr>
                      <a:r>
                        <a:rPr lang="fr-FR" sz="1800" kern="50" dirty="0">
                          <a:effectLst/>
                        </a:rPr>
                        <a:t> </a:t>
                      </a:r>
                    </a:p>
                    <a:p>
                      <a:pPr marR="20955" algn="just">
                        <a:spcAft>
                          <a:spcPts val="0"/>
                        </a:spcAft>
                      </a:pPr>
                      <a:r>
                        <a:rPr lang="fr-FR" sz="1800" kern="50" dirty="0">
                          <a:effectLst/>
                        </a:rPr>
                        <a:t>N.B. : Calculs faits dans l’hypothèse d’une stabilité de la valeur brute du point après le 1/2/2017. Les baisses de la valeur nette du point d’indice sont dues à l’augmentation du prélèvement pour pension civile.</a:t>
                      </a:r>
                      <a:endParaRPr lang="fr-FR" sz="1800" kern="5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87470430"/>
                  </a:ext>
                </a:extLst>
              </a:tr>
              <a:tr h="465365">
                <a:tc>
                  <a:txBody>
                    <a:bodyPr/>
                    <a:lstStyle/>
                    <a:p>
                      <a:pPr algn="ctr">
                        <a:spcAft>
                          <a:spcPts val="0"/>
                        </a:spcAft>
                      </a:pPr>
                      <a:r>
                        <a:rPr lang="fr-FR" sz="1800" kern="50" dirty="0">
                          <a:effectLst/>
                        </a:rPr>
                        <a:t>01/06/2016</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3,76440 €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2430585048"/>
                  </a:ext>
                </a:extLst>
              </a:tr>
              <a:tr h="383721">
                <a:tc>
                  <a:txBody>
                    <a:bodyPr/>
                    <a:lstStyle/>
                    <a:p>
                      <a:pPr algn="ctr">
                        <a:spcAft>
                          <a:spcPts val="0"/>
                        </a:spcAft>
                      </a:pPr>
                      <a:r>
                        <a:rPr lang="fr-FR" sz="1800" kern="50" dirty="0">
                          <a:effectLst/>
                        </a:rPr>
                        <a:t>01/07/2016</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3,78699 €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999169269"/>
                  </a:ext>
                </a:extLst>
              </a:tr>
              <a:tr h="400050">
                <a:tc>
                  <a:txBody>
                    <a:bodyPr/>
                    <a:lstStyle/>
                    <a:p>
                      <a:pPr algn="ctr">
                        <a:spcAft>
                          <a:spcPts val="0"/>
                        </a:spcAft>
                      </a:pPr>
                      <a:r>
                        <a:rPr lang="fr-FR" sz="1800" kern="50" dirty="0">
                          <a:effectLst/>
                        </a:rPr>
                        <a:t>01/01/2017</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3,77085 €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4168708587"/>
                  </a:ext>
                </a:extLst>
              </a:tr>
              <a:tr h="465364">
                <a:tc>
                  <a:txBody>
                    <a:bodyPr/>
                    <a:lstStyle/>
                    <a:p>
                      <a:pPr algn="ctr">
                        <a:spcAft>
                          <a:spcPts val="0"/>
                        </a:spcAft>
                      </a:pPr>
                      <a:r>
                        <a:rPr lang="fr-FR" sz="1800" kern="50" dirty="0">
                          <a:effectLst/>
                        </a:rPr>
                        <a:t>01/02/2017</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3,79348 €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1342265900"/>
                  </a:ext>
                </a:extLst>
              </a:tr>
              <a:tr h="359229">
                <a:tc>
                  <a:txBody>
                    <a:bodyPr/>
                    <a:lstStyle/>
                    <a:p>
                      <a:pPr algn="ctr">
                        <a:spcAft>
                          <a:spcPts val="0"/>
                        </a:spcAft>
                      </a:pPr>
                      <a:r>
                        <a:rPr lang="fr-FR" sz="1800" kern="50" dirty="0">
                          <a:effectLst/>
                        </a:rPr>
                        <a:t>01/01/2018</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3,78094 €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290592238"/>
                  </a:ext>
                </a:extLst>
              </a:tr>
              <a:tr h="440871">
                <a:tc>
                  <a:txBody>
                    <a:bodyPr/>
                    <a:lstStyle/>
                    <a:p>
                      <a:pPr algn="ctr">
                        <a:spcAft>
                          <a:spcPts val="0"/>
                        </a:spcAft>
                      </a:pPr>
                      <a:r>
                        <a:rPr lang="fr-FR" sz="1800" kern="50" dirty="0">
                          <a:effectLst/>
                        </a:rPr>
                        <a:t>01/01/2019</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3,76842 €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1671211982"/>
                  </a:ext>
                </a:extLst>
              </a:tr>
              <a:tr h="342900">
                <a:tc>
                  <a:txBody>
                    <a:bodyPr/>
                    <a:lstStyle/>
                    <a:p>
                      <a:pPr algn="ctr">
                        <a:spcAft>
                          <a:spcPts val="0"/>
                        </a:spcAft>
                      </a:pPr>
                      <a:r>
                        <a:rPr lang="fr-FR" sz="1800" kern="50" dirty="0">
                          <a:effectLst/>
                        </a:rPr>
                        <a:t>01/01/2020</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fr-FR" sz="1800" kern="50" dirty="0">
                          <a:effectLst/>
                        </a:rPr>
                        <a:t>3,75589 €</a:t>
                      </a:r>
                      <a:endParaRPr lang="fr-FR" sz="1800" kern="50" dirty="0">
                        <a:effectLst/>
                        <a:latin typeface="Times New Roman" panose="02020603050405020304" pitchFamily="18" charset="0"/>
                        <a:ea typeface="SimSun" panose="02010600030101010101" pitchFamily="2" charset="-122"/>
                      </a:endParaRPr>
                    </a:p>
                  </a:txBody>
                  <a:tcPr marL="68580" marR="68580" marT="0" marB="0" anchor="ctr"/>
                </a:tc>
                <a:tc vMerge="1">
                  <a:txBody>
                    <a:bodyPr/>
                    <a:lstStyle/>
                    <a:p>
                      <a:endParaRPr lang="fr-FR"/>
                    </a:p>
                  </a:txBody>
                  <a:tcPr/>
                </a:tc>
                <a:extLst>
                  <a:ext uri="{0D108BD9-81ED-4DB2-BD59-A6C34878D82A}">
                    <a16:rowId xmlns:a16="http://schemas.microsoft.com/office/drawing/2014/main" val="1175081332"/>
                  </a:ext>
                </a:extLst>
              </a:tr>
            </a:tbl>
          </a:graphicData>
        </a:graphic>
      </p:graphicFrame>
    </p:spTree>
    <p:extLst>
      <p:ext uri="{BB962C8B-B14F-4D97-AF65-F5344CB8AC3E}">
        <p14:creationId xmlns:p14="http://schemas.microsoft.com/office/powerpoint/2010/main" val="192205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a:t>Le transfert primes/points</a:t>
            </a:r>
          </a:p>
        </p:txBody>
      </p:sp>
      <p:sp>
        <p:nvSpPr>
          <p:cNvPr id="3" name="Espace réservé du contenu 2"/>
          <p:cNvSpPr>
            <a:spLocks noGrp="1"/>
          </p:cNvSpPr>
          <p:nvPr>
            <p:ph idx="1"/>
          </p:nvPr>
        </p:nvSpPr>
        <p:spPr/>
        <p:txBody>
          <a:bodyPr>
            <a:normAutofit fontScale="77500" lnSpcReduction="20000"/>
          </a:bodyPr>
          <a:lstStyle/>
          <a:p>
            <a:r>
              <a:rPr lang="fr-FR" sz="4400" dirty="0"/>
              <a:t>Le protocole PPCR prévoit le principe général du transfert de primes en points.</a:t>
            </a:r>
          </a:p>
          <a:p>
            <a:r>
              <a:rPr lang="fr-FR" sz="4400" dirty="0"/>
              <a:t>Cela se traduira dans l’Education Nationale au 1/1/2017, par l’augmentation de 4 points du traitement indiciaire (soit + 15,08 € net/mois) et une déduction (« abattement ») de 13,92 € net/mois. Cette déduction est forfaitaire et ne renvoie spécifiquement à aucune indemnité ni prime.</a:t>
            </a:r>
          </a:p>
          <a:p>
            <a:r>
              <a:rPr lang="fr-FR" sz="4400" dirty="0"/>
              <a:t>Au 1/1/2018 viendront s’ajouter 5 points, soit au total 9 points d’indice en 1 an (+ 34,03 € net/mois au 1/1/2018) pour une déduction de 32,42 € net/mois.</a:t>
            </a:r>
          </a:p>
          <a:p>
            <a:endParaRPr lang="fr-FR" dirty="0"/>
          </a:p>
        </p:txBody>
      </p:sp>
      <p:sp>
        <p:nvSpPr>
          <p:cNvPr id="5"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1095472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mph" presetSubtype="0" fill="hold" grpId="0" nodeType="clickEffect">
                                  <p:stCondLst>
                                    <p:cond delay="0"/>
                                  </p:stCondLst>
                                  <p:childTnLst>
                                    <p:animClr clrSpc="hsl" dir="cw">
                                      <p:cBhvr override="childStyle">
                                        <p:cTn id="6" dur="500" fill="hold"/>
                                        <p:tgtEl>
                                          <p:spTgt spid="3">
                                            <p:txEl>
                                              <p:pRg st="0" end="0"/>
                                            </p:txEl>
                                          </p:spTgt>
                                        </p:tgtEl>
                                        <p:attrNameLst>
                                          <p:attrName>style.color</p:attrName>
                                        </p:attrNameLst>
                                      </p:cBhvr>
                                      <p:by>
                                        <p:hsl h="0" s="-70588" l="0"/>
                                      </p:by>
                                    </p:animClr>
                                    <p:animClr clrSpc="hsl" dir="cw">
                                      <p:cBhvr>
                                        <p:cTn id="7" dur="500" fill="hold"/>
                                        <p:tgtEl>
                                          <p:spTgt spid="3">
                                            <p:txEl>
                                              <p:pRg st="0" end="0"/>
                                            </p:txEl>
                                          </p:spTgt>
                                        </p:tgtEl>
                                        <p:attrNameLst>
                                          <p:attrName>fillcolor</p:attrName>
                                        </p:attrNameLst>
                                      </p:cBhvr>
                                      <p:by>
                                        <p:hsl h="0" s="-70588" l="0"/>
                                      </p:by>
                                    </p:animClr>
                                    <p:animClr clrSpc="hsl" dir="cw">
                                      <p:cBhvr>
                                        <p:cTn id="8" dur="500" fill="hold"/>
                                        <p:tgtEl>
                                          <p:spTgt spid="3">
                                            <p:txEl>
                                              <p:pRg st="0" end="0"/>
                                            </p:txEl>
                                          </p:spTgt>
                                        </p:tgtEl>
                                        <p:attrNameLst>
                                          <p:attrName>stroke.color</p:attrName>
                                        </p:attrNameLst>
                                      </p:cBhvr>
                                      <p:by>
                                        <p:hsl h="0" s="-70588" l="0"/>
                                      </p:by>
                                    </p:animClr>
                                    <p:set>
                                      <p:cBhvr>
                                        <p:cTn id="9" dur="500" fill="hold"/>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5" presetClass="emph" presetSubtype="0" fill="hold" grpId="0" nodeType="clickEffect">
                                  <p:stCondLst>
                                    <p:cond delay="0"/>
                                  </p:stCondLst>
                                  <p:childTnLst>
                                    <p:animClr clrSpc="hsl" dir="cw">
                                      <p:cBhvr override="childStyle">
                                        <p:cTn id="13" dur="500" fill="hold"/>
                                        <p:tgtEl>
                                          <p:spTgt spid="3">
                                            <p:txEl>
                                              <p:pRg st="1" end="1"/>
                                            </p:txEl>
                                          </p:spTgt>
                                        </p:tgtEl>
                                        <p:attrNameLst>
                                          <p:attrName>style.color</p:attrName>
                                        </p:attrNameLst>
                                      </p:cBhvr>
                                      <p:by>
                                        <p:hsl h="0" s="-70588" l="0"/>
                                      </p:by>
                                    </p:animClr>
                                    <p:animClr clrSpc="hsl" dir="cw">
                                      <p:cBhvr>
                                        <p:cTn id="14" dur="500" fill="hold"/>
                                        <p:tgtEl>
                                          <p:spTgt spid="3">
                                            <p:txEl>
                                              <p:pRg st="1" end="1"/>
                                            </p:txEl>
                                          </p:spTgt>
                                        </p:tgtEl>
                                        <p:attrNameLst>
                                          <p:attrName>fillcolor</p:attrName>
                                        </p:attrNameLst>
                                      </p:cBhvr>
                                      <p:by>
                                        <p:hsl h="0" s="-70588" l="0"/>
                                      </p:by>
                                    </p:animClr>
                                    <p:animClr clrSpc="hsl" dir="cw">
                                      <p:cBhvr>
                                        <p:cTn id="15" dur="500" fill="hold"/>
                                        <p:tgtEl>
                                          <p:spTgt spid="3">
                                            <p:txEl>
                                              <p:pRg st="1" end="1"/>
                                            </p:txEl>
                                          </p:spTgt>
                                        </p:tgtEl>
                                        <p:attrNameLst>
                                          <p:attrName>stroke.color</p:attrName>
                                        </p:attrNameLst>
                                      </p:cBhvr>
                                      <p:by>
                                        <p:hsl h="0" s="-70588" l="0"/>
                                      </p:by>
                                    </p:animClr>
                                    <p:set>
                                      <p:cBhvr>
                                        <p:cTn id="16" dur="500" fill="hold"/>
                                        <p:tgtEl>
                                          <p:spTgt spid="3">
                                            <p:txEl>
                                              <p:pRg st="1" end="1"/>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5" presetClass="emph" presetSubtype="0" fill="hold" grpId="0" nodeType="clickEffect">
                                  <p:stCondLst>
                                    <p:cond delay="0"/>
                                  </p:stCondLst>
                                  <p:childTnLst>
                                    <p:animClr clrSpc="hsl" dir="cw">
                                      <p:cBhvr override="childStyle">
                                        <p:cTn id="20" dur="500" fill="hold"/>
                                        <p:tgtEl>
                                          <p:spTgt spid="3">
                                            <p:txEl>
                                              <p:pRg st="2" end="2"/>
                                            </p:txEl>
                                          </p:spTgt>
                                        </p:tgtEl>
                                        <p:attrNameLst>
                                          <p:attrName>style.color</p:attrName>
                                        </p:attrNameLst>
                                      </p:cBhvr>
                                      <p:by>
                                        <p:hsl h="0" s="-70588" l="0"/>
                                      </p:by>
                                    </p:animClr>
                                    <p:animClr clrSpc="hsl" dir="cw">
                                      <p:cBhvr>
                                        <p:cTn id="21" dur="500" fill="hold"/>
                                        <p:tgtEl>
                                          <p:spTgt spid="3">
                                            <p:txEl>
                                              <p:pRg st="2" end="2"/>
                                            </p:txEl>
                                          </p:spTgt>
                                        </p:tgtEl>
                                        <p:attrNameLst>
                                          <p:attrName>fillcolor</p:attrName>
                                        </p:attrNameLst>
                                      </p:cBhvr>
                                      <p:by>
                                        <p:hsl h="0" s="-70588" l="0"/>
                                      </p:by>
                                    </p:animClr>
                                    <p:animClr clrSpc="hsl" dir="cw">
                                      <p:cBhvr>
                                        <p:cTn id="22" dur="500" fill="hold"/>
                                        <p:tgtEl>
                                          <p:spTgt spid="3">
                                            <p:txEl>
                                              <p:pRg st="2" end="2"/>
                                            </p:txEl>
                                          </p:spTgt>
                                        </p:tgtEl>
                                        <p:attrNameLst>
                                          <p:attrName>stroke.color</p:attrName>
                                        </p:attrNameLst>
                                      </p:cBhvr>
                                      <p:by>
                                        <p:hsl h="0" s="-70588" l="0"/>
                                      </p:by>
                                    </p:animClr>
                                    <p:set>
                                      <p:cBhvr>
                                        <p:cTn id="23"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DISTRIBUTION POINTS INDICE</a:t>
            </a:r>
          </a:p>
        </p:txBody>
      </p:sp>
      <p:graphicFrame>
        <p:nvGraphicFramePr>
          <p:cNvPr id="8" name="Espace réservé du contenu 7"/>
          <p:cNvGraphicFramePr>
            <a:graphicFrameLocks noGrp="1"/>
          </p:cNvGraphicFramePr>
          <p:nvPr>
            <p:ph idx="1"/>
            <p:extLst/>
          </p:nvPr>
        </p:nvGraphicFramePr>
        <p:xfrm>
          <a:off x="1484040" y="1498358"/>
          <a:ext cx="8791074" cy="5167568"/>
        </p:xfrm>
        <a:graphic>
          <a:graphicData uri="http://schemas.openxmlformats.org/drawingml/2006/table">
            <a:tbl>
              <a:tblPr>
                <a:tableStyleId>{5C22544A-7EE6-4342-B048-85BDC9FD1C3A}</a:tableStyleId>
              </a:tblPr>
              <a:tblGrid>
                <a:gridCol w="1236117">
                  <a:extLst>
                    <a:ext uri="{9D8B030D-6E8A-4147-A177-3AD203B41FA5}">
                      <a16:colId xmlns:a16="http://schemas.microsoft.com/office/drawing/2014/main" val="380041107"/>
                    </a:ext>
                  </a:extLst>
                </a:gridCol>
                <a:gridCol w="1236117">
                  <a:extLst>
                    <a:ext uri="{9D8B030D-6E8A-4147-A177-3AD203B41FA5}">
                      <a16:colId xmlns:a16="http://schemas.microsoft.com/office/drawing/2014/main" val="1209968419"/>
                    </a:ext>
                  </a:extLst>
                </a:gridCol>
                <a:gridCol w="1626471">
                  <a:extLst>
                    <a:ext uri="{9D8B030D-6E8A-4147-A177-3AD203B41FA5}">
                      <a16:colId xmlns:a16="http://schemas.microsoft.com/office/drawing/2014/main" val="116994211"/>
                    </a:ext>
                  </a:extLst>
                </a:gridCol>
                <a:gridCol w="1138530">
                  <a:extLst>
                    <a:ext uri="{9D8B030D-6E8A-4147-A177-3AD203B41FA5}">
                      <a16:colId xmlns:a16="http://schemas.microsoft.com/office/drawing/2014/main" val="3732497365"/>
                    </a:ext>
                  </a:extLst>
                </a:gridCol>
                <a:gridCol w="1138530">
                  <a:extLst>
                    <a:ext uri="{9D8B030D-6E8A-4147-A177-3AD203B41FA5}">
                      <a16:colId xmlns:a16="http://schemas.microsoft.com/office/drawing/2014/main" val="840004269"/>
                    </a:ext>
                  </a:extLst>
                </a:gridCol>
                <a:gridCol w="1561410">
                  <a:extLst>
                    <a:ext uri="{9D8B030D-6E8A-4147-A177-3AD203B41FA5}">
                      <a16:colId xmlns:a16="http://schemas.microsoft.com/office/drawing/2014/main" val="2255883329"/>
                    </a:ext>
                  </a:extLst>
                </a:gridCol>
                <a:gridCol w="853899">
                  <a:extLst>
                    <a:ext uri="{9D8B030D-6E8A-4147-A177-3AD203B41FA5}">
                      <a16:colId xmlns:a16="http://schemas.microsoft.com/office/drawing/2014/main" val="2086736898"/>
                    </a:ext>
                  </a:extLst>
                </a:gridCol>
              </a:tblGrid>
              <a:tr h="420248">
                <a:tc gridSpan="7">
                  <a:txBody>
                    <a:bodyPr/>
                    <a:lstStyle/>
                    <a:p>
                      <a:pPr algn="ctr" fontAlgn="ctr"/>
                      <a:r>
                        <a:rPr lang="fr-FR" sz="1800" u="none" strike="noStrike" dirty="0">
                          <a:effectLst/>
                        </a:rPr>
                        <a:t>Classe normale Professeurs d’EPS</a:t>
                      </a:r>
                      <a:endParaRPr lang="fr-FR" sz="1800" b="1" i="0" u="none" strike="noStrike" dirty="0">
                        <a:solidFill>
                          <a:srgbClr val="000000"/>
                        </a:solidFill>
                        <a:effectLst/>
                        <a:latin typeface="Times New Roman" panose="02020603050405020304" pitchFamily="18" charset="0"/>
                      </a:endParaRPr>
                    </a:p>
                  </a:txBody>
                  <a:tcPr marL="9525" marR="9525" marT="9525" marB="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648479721"/>
                  </a:ext>
                </a:extLst>
              </a:tr>
              <a:tr h="294790">
                <a:tc>
                  <a:txBody>
                    <a:bodyPr/>
                    <a:lstStyle/>
                    <a:p>
                      <a:pPr algn="ctr" fontAlgn="ct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gridSpan="3">
                  <a:txBody>
                    <a:bodyPr/>
                    <a:lstStyle/>
                    <a:p>
                      <a:pPr algn="ctr" fontAlgn="ctr"/>
                      <a:r>
                        <a:rPr lang="fr-FR" sz="1800" u="none" strike="noStrike">
                          <a:effectLst/>
                        </a:rPr>
                        <a:t>Pts d'indices supplémentaires</a:t>
                      </a:r>
                      <a:endParaRPr lang="fr-FR" sz="1800" b="0" i="0" u="none" strike="noStrike">
                        <a:solidFill>
                          <a:srgbClr val="000000"/>
                        </a:solidFill>
                        <a:effectLst/>
                        <a:latin typeface="Calibri" panose="020F0502020204030204" pitchFamily="34" charset="0"/>
                      </a:endParaRPr>
                    </a:p>
                  </a:txBody>
                  <a:tcPr marL="9525" marR="9525" marT="9525" marB="0" anchor="ctr"/>
                </a:tc>
                <a:tc hMerge="1">
                  <a:txBody>
                    <a:bodyPr/>
                    <a:lstStyle/>
                    <a:p>
                      <a:endParaRPr lang="fr-FR"/>
                    </a:p>
                  </a:txBody>
                  <a:tcPr/>
                </a:tc>
                <a:tc hMerge="1">
                  <a:txBody>
                    <a:bodyPr/>
                    <a:lstStyle/>
                    <a:p>
                      <a:endParaRPr lang="fr-FR"/>
                    </a:p>
                  </a:txBody>
                  <a:tcPr/>
                </a:tc>
                <a:tc>
                  <a:txBody>
                    <a:bodyPr/>
                    <a:lstStyle/>
                    <a:p>
                      <a:pPr algn="ctr" fontAlgn="ct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02216847"/>
                  </a:ext>
                </a:extLst>
              </a:tr>
              <a:tr h="391010">
                <a:tc>
                  <a:txBody>
                    <a:bodyPr/>
                    <a:lstStyle/>
                    <a:p>
                      <a:pPr algn="ctr" fontAlgn="ctr"/>
                      <a:r>
                        <a:rPr lang="fr-FR" sz="1800" u="none" strike="noStrike">
                          <a:effectLst/>
                        </a:rPr>
                        <a:t>Échelon</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IM 2016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janv-19</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IM au 1/01/2019</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Gain</a:t>
                      </a:r>
                      <a:endParaRPr lang="fr-FR" sz="1800" b="1" i="0" u="none" strike="noStrike">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331725481"/>
                  </a:ext>
                </a:extLst>
              </a:tr>
              <a:tr h="367393">
                <a:tc>
                  <a:txBody>
                    <a:bodyPr/>
                    <a:lstStyle/>
                    <a:p>
                      <a:pPr algn="ctr" fontAlgn="ctr"/>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658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673</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6+9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2283322309"/>
                  </a:ext>
                </a:extLst>
              </a:tr>
              <a:tr h="367393">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612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629</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8+9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3861360999"/>
                  </a:ext>
                </a:extLst>
              </a:tr>
              <a:tr h="220436">
                <a:tc>
                  <a:txBody>
                    <a:bodyPr/>
                    <a:lstStyle/>
                    <a:p>
                      <a:pPr algn="ctr" fontAlgn="ctr"/>
                      <a:r>
                        <a:rPr lang="fr-FR" sz="1800" u="none" strike="noStrike">
                          <a:effectLst/>
                        </a:rPr>
                        <a:t>9</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567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590</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14+9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1990832361"/>
                  </a:ext>
                </a:extLst>
              </a:tr>
              <a:tr h="320312">
                <a:tc>
                  <a:txBody>
                    <a:bodyPr/>
                    <a:lstStyle/>
                    <a:p>
                      <a:pPr algn="ctr" fontAlgn="ctr"/>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531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557</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17+9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1765054153"/>
                  </a:ext>
                </a:extLst>
              </a:tr>
              <a:tr h="220436">
                <a:tc>
                  <a:txBody>
                    <a:bodyPr/>
                    <a:lstStyle/>
                    <a:p>
                      <a:pPr algn="ctr" fontAlgn="ctr"/>
                      <a:r>
                        <a:rPr lang="fr-FR" sz="1800" u="none" strike="noStrike">
                          <a:effectLst/>
                        </a:rPr>
                        <a:t>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495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519</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15+9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2660492486"/>
                  </a:ext>
                </a:extLst>
              </a:tr>
              <a:tr h="328477">
                <a:tc>
                  <a:txBody>
                    <a:bodyPr/>
                    <a:lstStyle/>
                    <a:p>
                      <a:pPr algn="ctr" fontAlgn="ctr"/>
                      <a:r>
                        <a:rPr lang="fr-FR" sz="1800" u="none" strike="noStrike">
                          <a:effectLst/>
                        </a:rPr>
                        <a:t>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467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9</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492</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16+9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387783923"/>
                  </a:ext>
                </a:extLst>
              </a:tr>
              <a:tr h="318407">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458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476</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9+9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2355635138"/>
                  </a:ext>
                </a:extLst>
              </a:tr>
              <a:tr h="440871">
                <a:tc>
                  <a:txBody>
                    <a:bodyPr/>
                    <a:lstStyle/>
                    <a:p>
                      <a:pPr algn="ctr" fontAlgn="ctr"/>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445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461</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7+9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1749941995"/>
                  </a:ext>
                </a:extLst>
              </a:tr>
              <a:tr h="293914">
                <a:tc>
                  <a:txBody>
                    <a:bodyPr/>
                    <a:lstStyle/>
                    <a:p>
                      <a:pPr algn="ctr" fontAlgn="ctr"/>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432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sept 17 +4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448</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7+9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2621271507"/>
                  </a:ext>
                </a:extLst>
              </a:tr>
              <a:tr h="351065">
                <a:tc>
                  <a:txBody>
                    <a:bodyPr/>
                    <a:lstStyle/>
                    <a:p>
                      <a:pPr algn="ctr" fontAlgn="ctr"/>
                      <a:r>
                        <a:rPr lang="fr-FR" sz="1800" u="none" strike="noStrike">
                          <a:effectLst/>
                        </a:rPr>
                        <a:t>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376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441</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56+9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89744139"/>
                  </a:ext>
                </a:extLst>
              </a:tr>
              <a:tr h="538843">
                <a:tc>
                  <a:txBody>
                    <a:bodyPr/>
                    <a:lstStyle/>
                    <a:p>
                      <a:pPr algn="ctr" fontAlgn="ctr"/>
                      <a:r>
                        <a:rPr lang="fr-FR" sz="1800" u="none" strike="noStrike">
                          <a:effectLst/>
                        </a:rPr>
                        <a:t>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349</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sept 17 +34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390</a:t>
                      </a:r>
                      <a:endParaRPr lang="fr-FR" sz="1800" b="1"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32+9</a:t>
                      </a:r>
                      <a:endParaRPr lang="fr-FR" sz="1800" b="1" i="0"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extLst>
                  <a:ext uri="{0D108BD9-81ED-4DB2-BD59-A6C34878D82A}">
                    <a16:rowId xmlns:a16="http://schemas.microsoft.com/office/drawing/2014/main" val="1983558965"/>
                  </a:ext>
                </a:extLst>
              </a:tr>
            </a:tbl>
          </a:graphicData>
        </a:graphic>
      </p:graphicFrame>
      <p:sp>
        <p:nvSpPr>
          <p:cNvPr id="5"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332535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ppt_w</p:attrName>
                                        </p:attrNameLst>
                                      </p:cBhvr>
                                      <p:tavLst>
                                        <p:tav tm="0" fmla="#ppt_w*sin(2.5*pi*$)">
                                          <p:val>
                                            <p:fltVal val="0"/>
                                          </p:val>
                                        </p:tav>
                                        <p:tav tm="100000">
                                          <p:val>
                                            <p:fltVal val="1"/>
                                          </p:val>
                                        </p:tav>
                                      </p:tavLst>
                                    </p:anim>
                                    <p:anim calcmode="lin" valueType="num">
                                      <p:cBhvr>
                                        <p:cTn id="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5" name="Espace réservé du contenu 4"/>
          <p:cNvGraphicFramePr>
            <a:graphicFrameLocks noGrp="1"/>
          </p:cNvGraphicFramePr>
          <p:nvPr>
            <p:ph idx="1"/>
            <p:extLst/>
          </p:nvPr>
        </p:nvGraphicFramePr>
        <p:xfrm>
          <a:off x="1581201" y="1500438"/>
          <a:ext cx="8839201" cy="4509084"/>
        </p:xfrm>
        <a:graphic>
          <a:graphicData uri="http://schemas.openxmlformats.org/drawingml/2006/table">
            <a:tbl>
              <a:tblPr>
                <a:tableStyleId>{5C22544A-7EE6-4342-B048-85BDC9FD1C3A}</a:tableStyleId>
              </a:tblPr>
              <a:tblGrid>
                <a:gridCol w="959684">
                  <a:extLst>
                    <a:ext uri="{9D8B030D-6E8A-4147-A177-3AD203B41FA5}">
                      <a16:colId xmlns:a16="http://schemas.microsoft.com/office/drawing/2014/main" val="3456135311"/>
                    </a:ext>
                  </a:extLst>
                </a:gridCol>
                <a:gridCol w="959684">
                  <a:extLst>
                    <a:ext uri="{9D8B030D-6E8A-4147-A177-3AD203B41FA5}">
                      <a16:colId xmlns:a16="http://schemas.microsoft.com/office/drawing/2014/main" val="2342394097"/>
                    </a:ext>
                  </a:extLst>
                </a:gridCol>
                <a:gridCol w="883920">
                  <a:extLst>
                    <a:ext uri="{9D8B030D-6E8A-4147-A177-3AD203B41FA5}">
                      <a16:colId xmlns:a16="http://schemas.microsoft.com/office/drawing/2014/main" val="891597704"/>
                    </a:ext>
                  </a:extLst>
                </a:gridCol>
                <a:gridCol w="883920">
                  <a:extLst>
                    <a:ext uri="{9D8B030D-6E8A-4147-A177-3AD203B41FA5}">
                      <a16:colId xmlns:a16="http://schemas.microsoft.com/office/drawing/2014/main" val="2775803669"/>
                    </a:ext>
                  </a:extLst>
                </a:gridCol>
                <a:gridCol w="479844">
                  <a:extLst>
                    <a:ext uri="{9D8B030D-6E8A-4147-A177-3AD203B41FA5}">
                      <a16:colId xmlns:a16="http://schemas.microsoft.com/office/drawing/2014/main" val="2188527714"/>
                    </a:ext>
                  </a:extLst>
                </a:gridCol>
                <a:gridCol w="883920">
                  <a:extLst>
                    <a:ext uri="{9D8B030D-6E8A-4147-A177-3AD203B41FA5}">
                      <a16:colId xmlns:a16="http://schemas.microsoft.com/office/drawing/2014/main" val="528369740"/>
                    </a:ext>
                  </a:extLst>
                </a:gridCol>
                <a:gridCol w="883920">
                  <a:extLst>
                    <a:ext uri="{9D8B030D-6E8A-4147-A177-3AD203B41FA5}">
                      <a16:colId xmlns:a16="http://schemas.microsoft.com/office/drawing/2014/main" val="1524691361"/>
                    </a:ext>
                  </a:extLst>
                </a:gridCol>
                <a:gridCol w="883920">
                  <a:extLst>
                    <a:ext uri="{9D8B030D-6E8A-4147-A177-3AD203B41FA5}">
                      <a16:colId xmlns:a16="http://schemas.microsoft.com/office/drawing/2014/main" val="2915688857"/>
                    </a:ext>
                  </a:extLst>
                </a:gridCol>
                <a:gridCol w="732391">
                  <a:extLst>
                    <a:ext uri="{9D8B030D-6E8A-4147-A177-3AD203B41FA5}">
                      <a16:colId xmlns:a16="http://schemas.microsoft.com/office/drawing/2014/main" val="1121466342"/>
                    </a:ext>
                  </a:extLst>
                </a:gridCol>
                <a:gridCol w="1287998">
                  <a:extLst>
                    <a:ext uri="{9D8B030D-6E8A-4147-A177-3AD203B41FA5}">
                      <a16:colId xmlns:a16="http://schemas.microsoft.com/office/drawing/2014/main" val="2024607747"/>
                    </a:ext>
                  </a:extLst>
                </a:gridCol>
              </a:tblGrid>
              <a:tr h="402448">
                <a:tc gridSpan="10">
                  <a:txBody>
                    <a:bodyPr/>
                    <a:lstStyle/>
                    <a:p>
                      <a:pPr algn="ctr" fontAlgn="ctr"/>
                      <a:r>
                        <a:rPr lang="fr-FR" sz="1800" u="none" strike="noStrike" dirty="0">
                          <a:effectLst/>
                        </a:rPr>
                        <a:t>Hors classe des professeurs d’EPS</a:t>
                      </a:r>
                      <a:endParaRPr lang="fr-FR" sz="1800" b="1" i="0" u="none" strike="noStrike" dirty="0">
                        <a:solidFill>
                          <a:srgbClr val="000000"/>
                        </a:solidFill>
                        <a:effectLst/>
                        <a:latin typeface="Times New Roman" panose="02020603050405020304" pitchFamily="18" charset="0"/>
                      </a:endParaRPr>
                    </a:p>
                  </a:txBody>
                  <a:tcPr marL="9525" marR="9525" marT="9525" marB="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943736450"/>
                  </a:ext>
                </a:extLst>
              </a:tr>
              <a:tr h="276990">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NC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3577309371"/>
                  </a:ext>
                </a:extLst>
              </a:tr>
              <a:tr h="361134">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sept-17</a:t>
                      </a:r>
                      <a:endParaRPr lang="fr-FR" sz="18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janv-19</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janv-20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Gain</a:t>
                      </a:r>
                      <a:endParaRPr lang="fr-FR" sz="1800" b="1" i="1"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IM au 1/01/2019</a:t>
                      </a:r>
                      <a:endParaRPr lang="fr-FR" sz="18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1514267496"/>
                  </a:ext>
                </a:extLst>
              </a:tr>
              <a:tr h="276497">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821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821</a:t>
                      </a:r>
                      <a:endParaRPr lang="fr-FR" sz="1800" b="0" i="0" u="none" strike="noStrike">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3092586558"/>
                  </a:ext>
                </a:extLst>
              </a:tr>
              <a:tr h="555988">
                <a:tc>
                  <a:txBody>
                    <a:bodyPr/>
                    <a:lstStyle/>
                    <a:p>
                      <a:pPr algn="ctr" fontAlgn="ctr"/>
                      <a:r>
                        <a:rPr lang="fr-FR" sz="1800" u="none" strike="noStrike">
                          <a:effectLst/>
                        </a:rPr>
                        <a:t>Échelon</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IM 2016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janv-17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793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5</a:t>
                      </a:r>
                      <a:endParaRPr lang="fr-FR" sz="18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8</a:t>
                      </a:r>
                      <a:endParaRPr lang="fr-FR" sz="18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dirty="0">
                          <a:effectLst/>
                        </a:rPr>
                        <a:t>14+9</a:t>
                      </a:r>
                      <a:endParaRPr lang="fr-FR" sz="18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a:effectLst/>
                        </a:rPr>
                        <a:t>806</a:t>
                      </a:r>
                      <a:endParaRPr lang="fr-FR" sz="1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996990916"/>
                  </a:ext>
                </a:extLst>
              </a:tr>
              <a:tr h="416379">
                <a:tc>
                  <a:txBody>
                    <a:bodyPr/>
                    <a:lstStyle/>
                    <a:p>
                      <a:pPr algn="ctr" fontAlgn="ctr"/>
                      <a:r>
                        <a:rPr lang="fr-FR" sz="1800" u="none" strike="noStrike">
                          <a:effectLst/>
                        </a:rPr>
                        <a:t>7</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783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751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13+9</a:t>
                      </a:r>
                      <a:endParaRPr lang="fr-FR" sz="1800" b="0" i="0" u="none" strike="noStrike">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a:effectLst/>
                        </a:rPr>
                        <a:t>763</a:t>
                      </a:r>
                      <a:endParaRPr lang="fr-FR" sz="1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836934926"/>
                  </a:ext>
                </a:extLst>
              </a:tr>
              <a:tr h="432707">
                <a:tc>
                  <a:txBody>
                    <a:bodyPr/>
                    <a:lstStyle/>
                    <a:p>
                      <a:pPr algn="ctr" fontAlgn="ctr"/>
                      <a:r>
                        <a:rPr lang="fr-FR" sz="1800" u="none" strike="noStrike">
                          <a:effectLst/>
                        </a:rPr>
                        <a:t>6</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741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705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11+9</a:t>
                      </a:r>
                      <a:endParaRPr lang="fr-FR" sz="1800" b="0" i="0" u="none" strike="noStrike">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a:effectLst/>
                        </a:rPr>
                        <a:t>715</a:t>
                      </a:r>
                      <a:endParaRPr lang="fr-FR" sz="18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333401039"/>
                  </a:ext>
                </a:extLst>
              </a:tr>
              <a:tr h="367393">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695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652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11</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17+9</a:t>
                      </a:r>
                      <a:endParaRPr lang="fr-FR" sz="1800" b="0" i="0" u="none" strike="noStrike">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dirty="0">
                          <a:effectLst/>
                        </a:rPr>
                        <a:t>668</a:t>
                      </a:r>
                      <a:endParaRPr lang="fr-FR"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997474520"/>
                  </a:ext>
                </a:extLst>
              </a:tr>
              <a:tr h="285750">
                <a:tc>
                  <a:txBody>
                    <a:bodyPr/>
                    <a:lstStyle/>
                    <a:p>
                      <a:pPr algn="ctr" fontAlgn="ctr"/>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642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611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8</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14+9</a:t>
                      </a:r>
                      <a:endParaRPr lang="fr-FR" sz="1800" b="0" i="0" u="none" strike="noStrike">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dirty="0">
                          <a:effectLst/>
                        </a:rPr>
                        <a:t>624</a:t>
                      </a:r>
                      <a:endParaRPr lang="fr-FR"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138597047"/>
                  </a:ext>
                </a:extLst>
              </a:tr>
              <a:tr h="326571">
                <a:tc>
                  <a:txBody>
                    <a:bodyPr/>
                    <a:lstStyle/>
                    <a:p>
                      <a:pPr algn="ctr" fontAlgn="ctr"/>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601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ech 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578</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15</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21+9</a:t>
                      </a:r>
                      <a:endParaRPr lang="fr-FR" sz="18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1800" u="none" strike="noStrike" dirty="0">
                          <a:effectLst/>
                        </a:rPr>
                        <a:t>590</a:t>
                      </a:r>
                      <a:endParaRPr lang="fr-FR"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061688625"/>
                  </a:ext>
                </a:extLst>
              </a:tr>
              <a:tr h="293914">
                <a:tc>
                  <a:txBody>
                    <a:bodyPr/>
                    <a:lstStyle/>
                    <a:p>
                      <a:pPr algn="ctr" fontAlgn="ctr"/>
                      <a:r>
                        <a:rPr lang="fr-FR" sz="1800" u="none" strike="noStrike">
                          <a:effectLst/>
                        </a:rPr>
                        <a:t>2</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560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248325713"/>
                  </a:ext>
                </a:extLst>
              </a:tr>
              <a:tr h="302079">
                <a:tc>
                  <a:txBody>
                    <a:bodyPr/>
                    <a:lstStyle/>
                    <a:p>
                      <a:pPr algn="ctr" fontAlgn="ctr"/>
                      <a:r>
                        <a:rPr lang="fr-FR" sz="1800" u="none" strike="noStrike">
                          <a:effectLst/>
                        </a:rPr>
                        <a:t>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495</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21</a:t>
                      </a:r>
                      <a:endParaRPr lang="fr-FR" sz="18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060204877"/>
                  </a:ext>
                </a:extLst>
              </a:tr>
            </a:tbl>
          </a:graphicData>
        </a:graphic>
      </p:graphicFrame>
      <p:sp>
        <p:nvSpPr>
          <p:cNvPr id="6"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2341005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6" name="Espace réservé du contenu 5"/>
          <p:cNvGraphicFramePr>
            <a:graphicFrameLocks noGrp="1"/>
          </p:cNvGraphicFramePr>
          <p:nvPr>
            <p:ph idx="1"/>
            <p:extLst/>
          </p:nvPr>
        </p:nvGraphicFramePr>
        <p:xfrm>
          <a:off x="1851862" y="186345"/>
          <a:ext cx="7491664" cy="6165469"/>
        </p:xfrm>
        <a:graphic>
          <a:graphicData uri="http://schemas.openxmlformats.org/drawingml/2006/table">
            <a:tbl>
              <a:tblPr>
                <a:tableStyleId>{5C22544A-7EE6-4342-B048-85BDC9FD1C3A}</a:tableStyleId>
              </a:tblPr>
              <a:tblGrid>
                <a:gridCol w="774804">
                  <a:extLst>
                    <a:ext uri="{9D8B030D-6E8A-4147-A177-3AD203B41FA5}">
                      <a16:colId xmlns:a16="http://schemas.microsoft.com/office/drawing/2014/main" val="1699784835"/>
                    </a:ext>
                  </a:extLst>
                </a:gridCol>
                <a:gridCol w="820379">
                  <a:extLst>
                    <a:ext uri="{9D8B030D-6E8A-4147-A177-3AD203B41FA5}">
                      <a16:colId xmlns:a16="http://schemas.microsoft.com/office/drawing/2014/main" val="2717266556"/>
                    </a:ext>
                  </a:extLst>
                </a:gridCol>
                <a:gridCol w="1071051">
                  <a:extLst>
                    <a:ext uri="{9D8B030D-6E8A-4147-A177-3AD203B41FA5}">
                      <a16:colId xmlns:a16="http://schemas.microsoft.com/office/drawing/2014/main" val="1887119449"/>
                    </a:ext>
                  </a:extLst>
                </a:gridCol>
                <a:gridCol w="774804">
                  <a:extLst>
                    <a:ext uri="{9D8B030D-6E8A-4147-A177-3AD203B41FA5}">
                      <a16:colId xmlns:a16="http://schemas.microsoft.com/office/drawing/2014/main" val="3662577484"/>
                    </a:ext>
                  </a:extLst>
                </a:gridCol>
                <a:gridCol w="734924">
                  <a:extLst>
                    <a:ext uri="{9D8B030D-6E8A-4147-A177-3AD203B41FA5}">
                      <a16:colId xmlns:a16="http://schemas.microsoft.com/office/drawing/2014/main" val="1430127146"/>
                    </a:ext>
                  </a:extLst>
                </a:gridCol>
                <a:gridCol w="734924">
                  <a:extLst>
                    <a:ext uri="{9D8B030D-6E8A-4147-A177-3AD203B41FA5}">
                      <a16:colId xmlns:a16="http://schemas.microsoft.com/office/drawing/2014/main" val="276548186"/>
                    </a:ext>
                  </a:extLst>
                </a:gridCol>
                <a:gridCol w="1076748">
                  <a:extLst>
                    <a:ext uri="{9D8B030D-6E8A-4147-A177-3AD203B41FA5}">
                      <a16:colId xmlns:a16="http://schemas.microsoft.com/office/drawing/2014/main" val="2024471141"/>
                    </a:ext>
                  </a:extLst>
                </a:gridCol>
                <a:gridCol w="1504030">
                  <a:extLst>
                    <a:ext uri="{9D8B030D-6E8A-4147-A177-3AD203B41FA5}">
                      <a16:colId xmlns:a16="http://schemas.microsoft.com/office/drawing/2014/main" val="818150739"/>
                    </a:ext>
                  </a:extLst>
                </a:gridCol>
              </a:tblGrid>
              <a:tr h="246014">
                <a:tc gridSpan="8">
                  <a:txBody>
                    <a:bodyPr/>
                    <a:lstStyle/>
                    <a:p>
                      <a:pPr algn="ctr" fontAlgn="ctr"/>
                      <a:r>
                        <a:rPr lang="fr-FR" sz="1400" u="none" strike="noStrike" dirty="0">
                          <a:effectLst/>
                        </a:rPr>
                        <a:t>Classe normale Agrégés d’EPS</a:t>
                      </a:r>
                      <a:endParaRPr lang="fr-FR" sz="1400" b="1" i="0" u="none" strike="noStrike" dirty="0">
                        <a:solidFill>
                          <a:srgbClr val="000000"/>
                        </a:solidFill>
                        <a:effectLst/>
                        <a:latin typeface="Times New Roman" panose="02020603050405020304" pitchFamily="18" charset="0"/>
                      </a:endParaRPr>
                    </a:p>
                  </a:txBody>
                  <a:tcPr marL="9525" marR="9525" marT="9525" marB="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301170733"/>
                  </a:ext>
                </a:extLst>
              </a:tr>
              <a:tr h="228948">
                <a:tc>
                  <a:txBody>
                    <a:bodyPr/>
                    <a:lstStyle/>
                    <a:p>
                      <a:pPr algn="ctr" fontAlgn="ctr"/>
                      <a:endParaRPr lang="fr-FR"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Calibri" panose="020F0502020204030204" pitchFamily="34" charset="0"/>
                      </a:endParaRPr>
                    </a:p>
                  </a:txBody>
                  <a:tcPr marL="9525" marR="9525" marT="9525" marB="0" anchor="ctr"/>
                </a:tc>
                <a:tc gridSpan="5">
                  <a:txBody>
                    <a:bodyPr/>
                    <a:lstStyle/>
                    <a:p>
                      <a:pPr algn="ctr" fontAlgn="ctr"/>
                      <a:r>
                        <a:rPr lang="fr-FR" sz="1400" u="none" strike="noStrike" dirty="0">
                          <a:effectLst/>
                        </a:rPr>
                        <a:t>Nombre de Points d'indices supplémentaires</a:t>
                      </a:r>
                      <a:endParaRPr lang="fr-FR" sz="1400" b="0" i="0" u="none" strike="noStrike" dirty="0">
                        <a:solidFill>
                          <a:srgbClr val="000000"/>
                        </a:solidFill>
                        <a:effectLst/>
                        <a:latin typeface="Calibri" panose="020F0502020204030204" pitchFamily="34" charset="0"/>
                      </a:endParaRPr>
                    </a:p>
                  </a:txBody>
                  <a:tcPr marL="9525" marR="9525" marT="9525" marB="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fontAlgn="ctr"/>
                      <a:r>
                        <a:rPr lang="fr-FR" sz="1400" u="none" strike="noStrike" dirty="0">
                          <a:effectLst/>
                        </a:rPr>
                        <a:t> </a:t>
                      </a:r>
                      <a:endParaRPr lang="fr-FR" sz="14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746573579"/>
                  </a:ext>
                </a:extLst>
              </a:tr>
              <a:tr h="310243">
                <a:tc>
                  <a:txBody>
                    <a:bodyPr/>
                    <a:lstStyle/>
                    <a:p>
                      <a:pPr algn="ctr" fontAlgn="ctr"/>
                      <a:r>
                        <a:rPr lang="fr-FR" sz="1400" u="none" strike="noStrike">
                          <a:effectLst/>
                        </a:rPr>
                        <a:t>Échelon</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IM 2016</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janv-17</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sept-17</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janv-18</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janv-19</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GAIN</a:t>
                      </a:r>
                      <a:endParaRPr lang="fr-FR" sz="1400" b="1" i="1"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IM au 1/01/2019</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189420498"/>
                  </a:ext>
                </a:extLst>
              </a:tr>
              <a:tr h="438150">
                <a:tc>
                  <a:txBody>
                    <a:bodyPr/>
                    <a:lstStyle/>
                    <a:p>
                      <a:pPr algn="ctr" fontAlgn="ctr"/>
                      <a:r>
                        <a:rPr lang="fr-FR" sz="1400" u="none" strike="noStrike">
                          <a:effectLst/>
                        </a:rPr>
                        <a:t>11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821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4</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0</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0+9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830</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815772127"/>
                  </a:ext>
                </a:extLst>
              </a:tr>
              <a:tr h="438150">
                <a:tc>
                  <a:txBody>
                    <a:bodyPr/>
                    <a:lstStyle/>
                    <a:p>
                      <a:pPr algn="ctr" fontAlgn="ctr"/>
                      <a:r>
                        <a:rPr lang="fr-FR" sz="1400" u="none" strike="noStrike">
                          <a:effectLst/>
                        </a:rPr>
                        <a:t>10</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783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4</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8+9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800</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350576408"/>
                  </a:ext>
                </a:extLst>
              </a:tr>
              <a:tr h="438150">
                <a:tc>
                  <a:txBody>
                    <a:bodyPr/>
                    <a:lstStyle/>
                    <a:p>
                      <a:pPr algn="ctr" fontAlgn="ctr"/>
                      <a:r>
                        <a:rPr lang="fr-FR" sz="1400" u="none" strike="noStrike">
                          <a:effectLst/>
                        </a:rPr>
                        <a:t>9</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734</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11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 </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7</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14+9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757</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24764436"/>
                  </a:ext>
                </a:extLst>
              </a:tr>
              <a:tr h="438150">
                <a:tc>
                  <a:txBody>
                    <a:bodyPr/>
                    <a:lstStyle/>
                    <a:p>
                      <a:pPr algn="ctr" fontAlgn="ctr"/>
                      <a:r>
                        <a:rPr lang="fr-FR" sz="1400" u="none" strike="noStrike">
                          <a:effectLst/>
                        </a:rPr>
                        <a:t>8</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684</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11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10</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17+9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710</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226339611"/>
                  </a:ext>
                </a:extLst>
              </a:tr>
              <a:tr h="438150">
                <a:tc>
                  <a:txBody>
                    <a:bodyPr/>
                    <a:lstStyle/>
                    <a:p>
                      <a:pPr algn="ctr" fontAlgn="ctr"/>
                      <a:r>
                        <a:rPr lang="fr-FR" sz="1400" u="none" strike="noStrike">
                          <a:effectLst/>
                        </a:rPr>
                        <a:t>7</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635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11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5</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15+9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659</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1326998029"/>
                  </a:ext>
                </a:extLst>
              </a:tr>
              <a:tr h="438150">
                <a:tc>
                  <a:txBody>
                    <a:bodyPr/>
                    <a:lstStyle/>
                    <a:p>
                      <a:pPr algn="ctr" fontAlgn="ctr"/>
                      <a:r>
                        <a:rPr lang="fr-FR" sz="1400" u="none" strike="noStrike">
                          <a:effectLst/>
                        </a:rPr>
                        <a:t>6</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593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11</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9</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16+9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618</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4174126411"/>
                  </a:ext>
                </a:extLst>
              </a:tr>
              <a:tr h="438150">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561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5</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9+9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579</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4055859439"/>
                  </a:ext>
                </a:extLst>
              </a:tr>
              <a:tr h="438150">
                <a:tc>
                  <a:txBody>
                    <a:bodyPr/>
                    <a:lstStyle/>
                    <a:p>
                      <a:pPr algn="ctr" fontAlgn="ctr"/>
                      <a:r>
                        <a:rPr lang="fr-FR" sz="1400" u="none" strike="noStrike">
                          <a:effectLst/>
                        </a:rPr>
                        <a:t>4</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526</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7+9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542</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3431266042"/>
                  </a:ext>
                </a:extLst>
              </a:tr>
              <a:tr h="652462">
                <a:tc>
                  <a:txBody>
                    <a:bodyPr/>
                    <a:lstStyle/>
                    <a:p>
                      <a:pPr algn="ctr" fontAlgn="ctr"/>
                      <a:r>
                        <a:rPr lang="fr-FR" sz="1400" u="none" strike="noStrike">
                          <a:effectLst/>
                        </a:rPr>
                        <a:t>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489</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8 (497)</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11</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15+9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513</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1087612857"/>
                  </a:ext>
                </a:extLst>
              </a:tr>
              <a:tr h="291874">
                <a:tc>
                  <a:txBody>
                    <a:bodyPr/>
                    <a:lstStyle/>
                    <a:p>
                      <a:pPr algn="ctr" fontAlgn="ctr"/>
                      <a:r>
                        <a:rPr lang="fr-FR" sz="1400" u="none" strike="noStrike">
                          <a:effectLst/>
                        </a:rPr>
                        <a:t>2</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4 (493)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0</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3+9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498</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3829445859"/>
                  </a:ext>
                </a:extLst>
              </a:tr>
              <a:tr h="438150">
                <a:tc>
                  <a:txBody>
                    <a:bodyPr/>
                    <a:lstStyle/>
                    <a:p>
                      <a:pPr algn="ctr" fontAlgn="ctr"/>
                      <a:r>
                        <a:rPr lang="fr-FR" sz="1400" u="none" strike="noStrike" dirty="0">
                          <a:effectLst/>
                        </a:rPr>
                        <a:t>2</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436</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7</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 </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0</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3+9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 </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15072445"/>
                  </a:ext>
                </a:extLst>
              </a:tr>
              <a:tr h="492578">
                <a:tc>
                  <a:txBody>
                    <a:bodyPr/>
                    <a:lstStyle/>
                    <a:p>
                      <a:pPr algn="ctr" fontAlgn="ctr"/>
                      <a:r>
                        <a:rPr lang="fr-FR" sz="1400" u="none" strike="noStrike" dirty="0">
                          <a:effectLst/>
                        </a:rPr>
                        <a:t>1</a:t>
                      </a:r>
                      <a:endParaRPr lang="fr-FR" sz="14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379</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sept 17 +64</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64(443)</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5</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a:effectLst/>
                        </a:rPr>
                        <a:t>2</a:t>
                      </a:r>
                      <a:endParaRPr lang="fr-FR" sz="14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1400" u="none" strike="noStrike" dirty="0">
                          <a:effectLst/>
                        </a:rPr>
                        <a:t>62+9</a:t>
                      </a:r>
                      <a:endParaRPr lang="fr-FR" sz="1400" b="0" i="1" u="none" strike="noStrike" dirty="0">
                        <a:solidFill>
                          <a:srgbClr val="000000"/>
                        </a:solidFill>
                        <a:effectLst/>
                        <a:latin typeface="Times New Roman" panose="02020603050405020304" pitchFamily="18" charset="0"/>
                      </a:endParaRPr>
                    </a:p>
                  </a:txBody>
                  <a:tcPr marL="9525" marR="9525" marT="9525" marB="0" anchor="ctr">
                    <a:solidFill>
                      <a:srgbClr val="FFFF00"/>
                    </a:solidFill>
                  </a:tcPr>
                </a:tc>
                <a:tc>
                  <a:txBody>
                    <a:bodyPr/>
                    <a:lstStyle/>
                    <a:p>
                      <a:pPr algn="ctr" fontAlgn="ctr"/>
                      <a:r>
                        <a:rPr lang="fr-FR" sz="1400" u="none" strike="noStrike" dirty="0">
                          <a:effectLst/>
                        </a:rPr>
                        <a:t>450</a:t>
                      </a:r>
                      <a:endParaRPr lang="fr-FR" sz="1400" b="1" i="0" u="none" strike="noStrike" dirty="0">
                        <a:solidFill>
                          <a:srgbClr val="000000"/>
                        </a:solidFill>
                        <a:effectLst/>
                        <a:latin typeface="Times New Roman" panose="02020603050405020304" pitchFamily="18" charset="0"/>
                      </a:endParaRPr>
                    </a:p>
                  </a:txBody>
                  <a:tcPr marL="9525" marR="9525" marT="9525" marB="0" anchor="ctr"/>
                </a:tc>
                <a:extLst>
                  <a:ext uri="{0D108BD9-81ED-4DB2-BD59-A6C34878D82A}">
                    <a16:rowId xmlns:a16="http://schemas.microsoft.com/office/drawing/2014/main" val="2865143718"/>
                  </a:ext>
                </a:extLst>
              </a:tr>
            </a:tbl>
          </a:graphicData>
        </a:graphic>
      </p:graphicFrame>
      <p:sp>
        <p:nvSpPr>
          <p:cNvPr id="5"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3249739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6" name="Espace réservé du contenu 5"/>
          <p:cNvGraphicFramePr>
            <a:graphicFrameLocks noGrp="1"/>
          </p:cNvGraphicFramePr>
          <p:nvPr>
            <p:ph idx="1"/>
            <p:extLst/>
          </p:nvPr>
        </p:nvGraphicFramePr>
        <p:xfrm>
          <a:off x="961299" y="1257973"/>
          <a:ext cx="9826387" cy="5258055"/>
        </p:xfrm>
        <a:graphic>
          <a:graphicData uri="http://schemas.openxmlformats.org/drawingml/2006/table">
            <a:tbl>
              <a:tblPr>
                <a:tableStyleId>{5C22544A-7EE6-4342-B048-85BDC9FD1C3A}</a:tableStyleId>
              </a:tblPr>
              <a:tblGrid>
                <a:gridCol w="1177438">
                  <a:extLst>
                    <a:ext uri="{9D8B030D-6E8A-4147-A177-3AD203B41FA5}">
                      <a16:colId xmlns:a16="http://schemas.microsoft.com/office/drawing/2014/main" val="1575341617"/>
                    </a:ext>
                  </a:extLst>
                </a:gridCol>
                <a:gridCol w="1246697">
                  <a:extLst>
                    <a:ext uri="{9D8B030D-6E8A-4147-A177-3AD203B41FA5}">
                      <a16:colId xmlns:a16="http://schemas.microsoft.com/office/drawing/2014/main" val="2126382359"/>
                    </a:ext>
                  </a:extLst>
                </a:gridCol>
                <a:gridCol w="1116830">
                  <a:extLst>
                    <a:ext uri="{9D8B030D-6E8A-4147-A177-3AD203B41FA5}">
                      <a16:colId xmlns:a16="http://schemas.microsoft.com/office/drawing/2014/main" val="3134577277"/>
                    </a:ext>
                  </a:extLst>
                </a:gridCol>
                <a:gridCol w="1108174">
                  <a:extLst>
                    <a:ext uri="{9D8B030D-6E8A-4147-A177-3AD203B41FA5}">
                      <a16:colId xmlns:a16="http://schemas.microsoft.com/office/drawing/2014/main" val="2233803712"/>
                    </a:ext>
                  </a:extLst>
                </a:gridCol>
                <a:gridCol w="1116830">
                  <a:extLst>
                    <a:ext uri="{9D8B030D-6E8A-4147-A177-3AD203B41FA5}">
                      <a16:colId xmlns:a16="http://schemas.microsoft.com/office/drawing/2014/main" val="17434897"/>
                    </a:ext>
                  </a:extLst>
                </a:gridCol>
                <a:gridCol w="1116830">
                  <a:extLst>
                    <a:ext uri="{9D8B030D-6E8A-4147-A177-3AD203B41FA5}">
                      <a16:colId xmlns:a16="http://schemas.microsoft.com/office/drawing/2014/main" val="3834335400"/>
                    </a:ext>
                  </a:extLst>
                </a:gridCol>
                <a:gridCol w="900393">
                  <a:extLst>
                    <a:ext uri="{9D8B030D-6E8A-4147-A177-3AD203B41FA5}">
                      <a16:colId xmlns:a16="http://schemas.microsoft.com/office/drawing/2014/main" val="3634783796"/>
                    </a:ext>
                  </a:extLst>
                </a:gridCol>
                <a:gridCol w="2043195">
                  <a:extLst>
                    <a:ext uri="{9D8B030D-6E8A-4147-A177-3AD203B41FA5}">
                      <a16:colId xmlns:a16="http://schemas.microsoft.com/office/drawing/2014/main" val="2811099340"/>
                    </a:ext>
                  </a:extLst>
                </a:gridCol>
              </a:tblGrid>
              <a:tr h="470721">
                <a:tc gridSpan="8">
                  <a:txBody>
                    <a:bodyPr/>
                    <a:lstStyle/>
                    <a:p>
                      <a:pPr algn="ctr" fontAlgn="b"/>
                      <a:r>
                        <a:rPr lang="fr-FR" sz="1800" u="none" strike="noStrike" dirty="0">
                          <a:effectLst/>
                        </a:rPr>
                        <a:t>Hors classe des agrégés d’EPS</a:t>
                      </a:r>
                      <a:endParaRPr lang="fr-FR" sz="1800" b="1" i="0" u="none" strike="noStrike" dirty="0">
                        <a:solidFill>
                          <a:srgbClr val="000000"/>
                        </a:solidFill>
                        <a:effectLst/>
                        <a:latin typeface="Times New Roman" panose="02020603050405020304" pitchFamily="18" charset="0"/>
                      </a:endParaRPr>
                    </a:p>
                  </a:txBody>
                  <a:tcPr marL="9525" marR="9525" marT="9525" marB="0" anchor="b"/>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785849139"/>
                  </a:ext>
                </a:extLst>
              </a:tr>
              <a:tr h="339614">
                <a:tc>
                  <a:txBody>
                    <a:bodyPr/>
                    <a:lstStyle/>
                    <a:p>
                      <a:pPr algn="ctr" fontAlgn="b"/>
                      <a:r>
                        <a:rPr lang="fr-FR" sz="2000" u="none" strike="noStrike">
                          <a:effectLst/>
                        </a:rPr>
                        <a:t>Échelon</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l" fontAlgn="b"/>
                      <a:r>
                        <a:rPr lang="fr-FR" sz="2000" u="none" strike="noStrike">
                          <a:effectLst/>
                        </a:rPr>
                        <a:t>IM 2016</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janv-17</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sept-17</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janv-18</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janv-19</a:t>
                      </a:r>
                      <a:endParaRPr lang="fr-FR" sz="2000" b="0" i="0"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Gain</a:t>
                      </a:r>
                      <a:endParaRPr lang="fr-FR" sz="2000" b="1" i="1" u="none" strike="noStrike">
                        <a:solidFill>
                          <a:srgbClr val="000000"/>
                        </a:solidFill>
                        <a:effectLst/>
                        <a:latin typeface="Times New Roman" panose="02020603050405020304" pitchFamily="18" charset="0"/>
                      </a:endParaRPr>
                    </a:p>
                  </a:txBody>
                  <a:tcPr marL="9525" marR="9525" marT="9525" marB="0" anchor="b"/>
                </a:tc>
                <a:tc>
                  <a:txBody>
                    <a:bodyPr/>
                    <a:lstStyle/>
                    <a:p>
                      <a:pPr algn="ctr" fontAlgn="b"/>
                      <a:r>
                        <a:rPr lang="fr-FR" sz="2000" u="none" strike="noStrike">
                          <a:effectLst/>
                        </a:rPr>
                        <a:t>IM 01/01/2019</a:t>
                      </a:r>
                      <a:endParaRPr lang="fr-FR" sz="2000" b="1" i="0" u="none" strike="noStrike">
                        <a:solidFill>
                          <a:srgbClr val="000000"/>
                        </a:solidFill>
                        <a:effectLst/>
                        <a:latin typeface="Times New Roman" panose="02020603050405020304" pitchFamily="18" charset="0"/>
                      </a:endParaRPr>
                    </a:p>
                  </a:txBody>
                  <a:tcPr marL="9525" marR="9525" marT="9525" marB="0" anchor="b"/>
                </a:tc>
                <a:extLst>
                  <a:ext uri="{0D108BD9-81ED-4DB2-BD59-A6C34878D82A}">
                    <a16:rowId xmlns:a16="http://schemas.microsoft.com/office/drawing/2014/main" val="1620085554"/>
                  </a:ext>
                </a:extLst>
              </a:tr>
              <a:tr h="400050">
                <a:tc>
                  <a:txBody>
                    <a:bodyPr/>
                    <a:lstStyle/>
                    <a:p>
                      <a:pPr algn="ctr" fontAlgn="ctr"/>
                      <a:r>
                        <a:rPr lang="fr-FR" sz="2000" u="none" strike="noStrike">
                          <a:effectLst/>
                        </a:rPr>
                        <a:t>HeA3</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963</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HEA'3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dirty="0">
                          <a:effectLst/>
                        </a:rPr>
                        <a:t>0</a:t>
                      </a:r>
                      <a:endParaRPr lang="fr-FR" sz="20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0+9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dirty="0">
                          <a:effectLst/>
                        </a:rPr>
                        <a:t>972</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585252150"/>
                  </a:ext>
                </a:extLst>
              </a:tr>
              <a:tr h="424543">
                <a:tc>
                  <a:txBody>
                    <a:bodyPr/>
                    <a:lstStyle/>
                    <a:p>
                      <a:pPr algn="ctr" fontAlgn="ctr"/>
                      <a:r>
                        <a:rPr lang="fr-FR" sz="2000" u="none" strike="noStrike" dirty="0">
                          <a:effectLst/>
                        </a:rPr>
                        <a:t>HeA2</a:t>
                      </a:r>
                      <a:endParaRPr lang="fr-FR" sz="20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916</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HEA'2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0</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0+9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dirty="0">
                          <a:effectLst/>
                        </a:rPr>
                        <a:t>925</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854746670"/>
                  </a:ext>
                </a:extLst>
              </a:tr>
              <a:tr h="375557">
                <a:tc>
                  <a:txBody>
                    <a:bodyPr/>
                    <a:lstStyle/>
                    <a:p>
                      <a:pPr algn="ctr" fontAlgn="ctr"/>
                      <a:r>
                        <a:rPr lang="fr-FR" sz="2000" u="none" strike="noStrike">
                          <a:effectLst/>
                        </a:rPr>
                        <a:t>HeA1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881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HEA'1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0</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0+9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dirty="0">
                          <a:effectLst/>
                        </a:rPr>
                        <a:t>890</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692247370"/>
                  </a:ext>
                </a:extLst>
              </a:tr>
              <a:tr h="626745">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821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ech 3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0</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0+9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a:effectLst/>
                        </a:rPr>
                        <a:t>830</a:t>
                      </a:r>
                      <a:endParaRPr lang="fr-FR" sz="2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855530855"/>
                  </a:ext>
                </a:extLst>
              </a:tr>
              <a:tr h="626745">
                <a:tc>
                  <a:txBody>
                    <a:bodyPr/>
                    <a:lstStyle/>
                    <a:p>
                      <a:pPr algn="ctr" fontAlgn="ctr"/>
                      <a:r>
                        <a:rPr lang="fr-FR" sz="2000" u="none" strike="noStrike">
                          <a:effectLst/>
                        </a:rPr>
                        <a:t>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783</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8</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ech 2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4</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8+9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a:effectLst/>
                        </a:rPr>
                        <a:t>800</a:t>
                      </a:r>
                      <a:endParaRPr lang="fr-FR" sz="2000" b="0" i="0" u="none" strike="noStrike">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588496684"/>
                  </a:ext>
                </a:extLst>
              </a:tr>
              <a:tr h="626745">
                <a:tc>
                  <a:txBody>
                    <a:bodyPr/>
                    <a:lstStyle/>
                    <a:p>
                      <a:pPr algn="ctr" fontAlgn="ctr"/>
                      <a:r>
                        <a:rPr lang="fr-FR" sz="2000" u="none" strike="noStrike">
                          <a:effectLst/>
                        </a:rPr>
                        <a:t>3</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734</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10</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ech 1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5</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8</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14+9</a:t>
                      </a:r>
                      <a:endParaRPr lang="fr-FR" sz="2000" b="0" i="0" u="none" strike="noStrike" dirty="0">
                        <a:solidFill>
                          <a:srgbClr val="000000"/>
                        </a:solidFill>
                        <a:effectLst/>
                        <a:latin typeface="Calibri" panose="020F0502020204030204" pitchFamily="34" charset="0"/>
                      </a:endParaRPr>
                    </a:p>
                  </a:txBody>
                  <a:tcPr marL="9525" marR="9525" marT="9525" marB="0" anchor="ctr">
                    <a:solidFill>
                      <a:srgbClr val="FFFF00"/>
                    </a:solidFill>
                  </a:tcPr>
                </a:tc>
                <a:tc>
                  <a:txBody>
                    <a:bodyPr/>
                    <a:lstStyle/>
                    <a:p>
                      <a:pPr algn="ctr" fontAlgn="ctr"/>
                      <a:r>
                        <a:rPr lang="fr-FR" sz="2000" u="none" strike="noStrike" dirty="0">
                          <a:effectLst/>
                        </a:rPr>
                        <a:t>757</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2679404661"/>
                  </a:ext>
                </a:extLst>
              </a:tr>
              <a:tr h="448307">
                <a:tc>
                  <a:txBody>
                    <a:bodyPr/>
                    <a:lstStyle/>
                    <a:p>
                      <a:pPr algn="ctr" fontAlgn="ctr"/>
                      <a:r>
                        <a:rPr lang="fr-FR" sz="2000" u="none" strike="noStrike">
                          <a:effectLst/>
                        </a:rPr>
                        <a:t>2</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696</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10</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 </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50798814"/>
                  </a:ext>
                </a:extLst>
              </a:tr>
              <a:tr h="448307">
                <a:tc>
                  <a:txBody>
                    <a:bodyPr/>
                    <a:lstStyle/>
                    <a:p>
                      <a:pPr algn="ctr" fontAlgn="ctr"/>
                      <a:r>
                        <a:rPr lang="fr-FR" sz="2000" u="none" strike="noStrike">
                          <a:effectLst/>
                        </a:rPr>
                        <a:t>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658</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21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 </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4000256804"/>
                  </a:ext>
                </a:extLst>
              </a:tr>
              <a:tr h="470721">
                <a:tc>
                  <a:txBody>
                    <a:bodyPr/>
                    <a:lstStyle/>
                    <a:p>
                      <a:pPr algn="ctr" fontAlgn="ctr"/>
                      <a:r>
                        <a:rPr lang="fr-FR" sz="2000" u="none" strike="noStrike">
                          <a:effectLst/>
                        </a:rPr>
                        <a:t>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658</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21</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Times New Roman" panose="02020603050405020304" pitchFamily="18"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 </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a:effectLst/>
                        </a:rPr>
                        <a:t>21</a:t>
                      </a:r>
                      <a:endParaRPr lang="fr-FR" sz="20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2000" u="none" strike="noStrike" dirty="0">
                          <a:effectLst/>
                        </a:rPr>
                        <a:t> </a:t>
                      </a:r>
                      <a:endParaRPr lang="fr-FR" sz="2000" b="0"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3147456330"/>
                  </a:ext>
                </a:extLst>
              </a:tr>
            </a:tbl>
          </a:graphicData>
        </a:graphic>
      </p:graphicFrame>
      <p:sp>
        <p:nvSpPr>
          <p:cNvPr id="5"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77735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POUR LES CE D’EPS</a:t>
            </a:r>
          </a:p>
        </p:txBody>
      </p:sp>
      <p:sp>
        <p:nvSpPr>
          <p:cNvPr id="3" name="Espace réservé du contenu 2"/>
          <p:cNvSpPr>
            <a:spLocks noGrp="1"/>
          </p:cNvSpPr>
          <p:nvPr>
            <p:ph idx="1"/>
          </p:nvPr>
        </p:nvSpPr>
        <p:spPr>
          <a:xfrm>
            <a:off x="976045" y="1133358"/>
            <a:ext cx="10363200" cy="3733800"/>
          </a:xfrm>
        </p:spPr>
        <p:txBody>
          <a:bodyPr/>
          <a:lstStyle/>
          <a:p>
            <a:r>
              <a:rPr lang="fr-FR" sz="1600" dirty="0"/>
              <a:t>UNE REVALORISATION DES INDICES DE LA CLASSE EXCEPTIONNELLE</a:t>
            </a:r>
          </a:p>
          <a:p>
            <a:r>
              <a:rPr lang="fr-FR" sz="1600" dirty="0"/>
              <a:t>Une réduction forte des durées des derniers échelons conforme aux mandats du SNEP-FSU</a:t>
            </a:r>
          </a:p>
          <a:p>
            <a:endParaRPr lang="fr-FR" dirty="0"/>
          </a:p>
          <a:p>
            <a:endParaRPr lang="fr-FR" dirty="0"/>
          </a:p>
        </p:txBody>
      </p:sp>
      <p:sp>
        <p:nvSpPr>
          <p:cNvPr id="6" name="Espace réservé du pied de page 3"/>
          <p:cNvSpPr>
            <a:spLocks noGrp="1"/>
          </p:cNvSpPr>
          <p:nvPr>
            <p:ph type="ftr" sz="quarter" idx="11"/>
          </p:nvPr>
        </p:nvSpPr>
        <p:spPr/>
        <p:txBody>
          <a:bodyPr/>
          <a:lstStyle/>
          <a:p>
            <a:r>
              <a:rPr lang="fr-FR" dirty="0"/>
              <a:t>Groupe corpo SNEP-FSU</a:t>
            </a:r>
          </a:p>
        </p:txBody>
      </p:sp>
      <p:graphicFrame>
        <p:nvGraphicFramePr>
          <p:cNvPr id="5" name="Tableau 4"/>
          <p:cNvGraphicFramePr>
            <a:graphicFrameLocks noGrp="1"/>
          </p:cNvGraphicFramePr>
          <p:nvPr>
            <p:extLst/>
          </p:nvPr>
        </p:nvGraphicFramePr>
        <p:xfrm>
          <a:off x="1140433" y="1762082"/>
          <a:ext cx="9273312" cy="4685700"/>
        </p:xfrm>
        <a:graphic>
          <a:graphicData uri="http://schemas.openxmlformats.org/drawingml/2006/table">
            <a:tbl>
              <a:tblPr>
                <a:tableStyleId>{5C22544A-7EE6-4342-B048-85BDC9FD1C3A}</a:tableStyleId>
              </a:tblPr>
              <a:tblGrid>
                <a:gridCol w="747814">
                  <a:extLst>
                    <a:ext uri="{9D8B030D-6E8A-4147-A177-3AD203B41FA5}">
                      <a16:colId xmlns:a16="http://schemas.microsoft.com/office/drawing/2014/main" val="3972384634"/>
                    </a:ext>
                  </a:extLst>
                </a:gridCol>
                <a:gridCol w="754796">
                  <a:extLst>
                    <a:ext uri="{9D8B030D-6E8A-4147-A177-3AD203B41FA5}">
                      <a16:colId xmlns:a16="http://schemas.microsoft.com/office/drawing/2014/main" val="2350341637"/>
                    </a:ext>
                  </a:extLst>
                </a:gridCol>
                <a:gridCol w="562083">
                  <a:extLst>
                    <a:ext uri="{9D8B030D-6E8A-4147-A177-3AD203B41FA5}">
                      <a16:colId xmlns:a16="http://schemas.microsoft.com/office/drawing/2014/main" val="4099799284"/>
                    </a:ext>
                  </a:extLst>
                </a:gridCol>
                <a:gridCol w="1075986">
                  <a:extLst>
                    <a:ext uri="{9D8B030D-6E8A-4147-A177-3AD203B41FA5}">
                      <a16:colId xmlns:a16="http://schemas.microsoft.com/office/drawing/2014/main" val="1897646164"/>
                    </a:ext>
                  </a:extLst>
                </a:gridCol>
                <a:gridCol w="1156285">
                  <a:extLst>
                    <a:ext uri="{9D8B030D-6E8A-4147-A177-3AD203B41FA5}">
                      <a16:colId xmlns:a16="http://schemas.microsoft.com/office/drawing/2014/main" val="2231153603"/>
                    </a:ext>
                  </a:extLst>
                </a:gridCol>
                <a:gridCol w="915391">
                  <a:extLst>
                    <a:ext uri="{9D8B030D-6E8A-4147-A177-3AD203B41FA5}">
                      <a16:colId xmlns:a16="http://schemas.microsoft.com/office/drawing/2014/main" val="2113390789"/>
                    </a:ext>
                  </a:extLst>
                </a:gridCol>
                <a:gridCol w="1011748">
                  <a:extLst>
                    <a:ext uri="{9D8B030D-6E8A-4147-A177-3AD203B41FA5}">
                      <a16:colId xmlns:a16="http://schemas.microsoft.com/office/drawing/2014/main" val="980530825"/>
                    </a:ext>
                  </a:extLst>
                </a:gridCol>
                <a:gridCol w="786914">
                  <a:extLst>
                    <a:ext uri="{9D8B030D-6E8A-4147-A177-3AD203B41FA5}">
                      <a16:colId xmlns:a16="http://schemas.microsoft.com/office/drawing/2014/main" val="374913437"/>
                    </a:ext>
                  </a:extLst>
                </a:gridCol>
                <a:gridCol w="1043868">
                  <a:extLst>
                    <a:ext uri="{9D8B030D-6E8A-4147-A177-3AD203B41FA5}">
                      <a16:colId xmlns:a16="http://schemas.microsoft.com/office/drawing/2014/main" val="615998852"/>
                    </a:ext>
                  </a:extLst>
                </a:gridCol>
                <a:gridCol w="1218427">
                  <a:extLst>
                    <a:ext uri="{9D8B030D-6E8A-4147-A177-3AD203B41FA5}">
                      <a16:colId xmlns:a16="http://schemas.microsoft.com/office/drawing/2014/main" val="4278190039"/>
                    </a:ext>
                  </a:extLst>
                </a:gridCol>
              </a:tblGrid>
              <a:tr h="230018">
                <a:tc>
                  <a:txBody>
                    <a:bodyPr/>
                    <a:lstStyle/>
                    <a:p>
                      <a:pPr algn="just">
                        <a:lnSpc>
                          <a:spcPct val="115000"/>
                        </a:lnSpc>
                        <a:spcAft>
                          <a:spcPts val="0"/>
                        </a:spcAft>
                      </a:pPr>
                      <a:r>
                        <a:rPr lang="fr-FR" sz="1400" kern="0" dirty="0">
                          <a:effectLst/>
                        </a:rPr>
                        <a:t>Echelon</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just">
                        <a:lnSpc>
                          <a:spcPct val="115000"/>
                        </a:lnSpc>
                        <a:spcAft>
                          <a:spcPts val="0"/>
                        </a:spcAft>
                      </a:pPr>
                      <a:r>
                        <a:rPr lang="fr-FR" sz="1400" kern="0" dirty="0">
                          <a:effectLst/>
                        </a:rPr>
                        <a:t>IM 2016</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just">
                        <a:lnSpc>
                          <a:spcPct val="115000"/>
                        </a:lnSpc>
                        <a:spcAft>
                          <a:spcPts val="0"/>
                        </a:spcAft>
                      </a:pPr>
                      <a:r>
                        <a:rPr lang="fr-FR" sz="1400" kern="0">
                          <a:effectLst/>
                        </a:rPr>
                        <a:t>durée</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janv-17</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janv 18 (+5)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janv-19</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janv 20 NC</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17-19</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Echelon NC</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durée NC</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extLst>
                  <a:ext uri="{0D108BD9-81ED-4DB2-BD59-A6C34878D82A}">
                    <a16:rowId xmlns:a16="http://schemas.microsoft.com/office/drawing/2014/main" val="3811255106"/>
                  </a:ext>
                </a:extLst>
              </a:tr>
              <a:tr h="493371">
                <a:tc>
                  <a:txBody>
                    <a:bodyPr/>
                    <a:lstStyle/>
                    <a:p>
                      <a:pPr algn="ctr">
                        <a:lnSpc>
                          <a:spcPct val="115000"/>
                        </a:lnSpc>
                        <a:spcAft>
                          <a:spcPts val="0"/>
                        </a:spcAft>
                      </a:pPr>
                      <a:r>
                        <a:rPr lang="fr-FR" sz="1400" kern="0">
                          <a:effectLst/>
                        </a:rPr>
                        <a:t>6</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 </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 </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just">
                        <a:lnSpc>
                          <a:spcPct val="115000"/>
                        </a:lnSpc>
                        <a:spcAft>
                          <a:spcPts val="0"/>
                        </a:spcAft>
                      </a:pPr>
                      <a:r>
                        <a:rPr lang="fr-FR" sz="1400" kern="0">
                          <a:effectLst/>
                        </a:rPr>
                        <a:t> </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just">
                        <a:lnSpc>
                          <a:spcPct val="115000"/>
                        </a:lnSpc>
                        <a:spcAft>
                          <a:spcPts val="0"/>
                        </a:spcAft>
                      </a:pPr>
                      <a:r>
                        <a:rPr lang="fr-FR" sz="1400" kern="0">
                          <a:effectLst/>
                        </a:rPr>
                        <a:t> </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just">
                        <a:lnSpc>
                          <a:spcPct val="115000"/>
                        </a:lnSpc>
                        <a:spcAft>
                          <a:spcPts val="0"/>
                        </a:spcAft>
                      </a:pPr>
                      <a:r>
                        <a:rPr lang="fr-FR" sz="1400" kern="0">
                          <a:effectLst/>
                        </a:rPr>
                        <a:t> </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821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 33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821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 </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tc>
                <a:extLst>
                  <a:ext uri="{0D108BD9-81ED-4DB2-BD59-A6C34878D82A}">
                    <a16:rowId xmlns:a16="http://schemas.microsoft.com/office/drawing/2014/main" val="1044356914"/>
                  </a:ext>
                </a:extLst>
              </a:tr>
              <a:tr h="986741">
                <a:tc>
                  <a:txBody>
                    <a:bodyPr/>
                    <a:lstStyle/>
                    <a:p>
                      <a:pPr algn="ctr">
                        <a:lnSpc>
                          <a:spcPct val="115000"/>
                        </a:lnSpc>
                        <a:spcAft>
                          <a:spcPts val="0"/>
                        </a:spcAft>
                      </a:pPr>
                      <a:r>
                        <a:rPr lang="fr-FR" sz="1400" kern="0">
                          <a:effectLst/>
                        </a:rPr>
                        <a:t>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783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 </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793 (+10)</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798</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806 (+8)</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806</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18</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806</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extLst>
                  <a:ext uri="{0D108BD9-81ED-4DB2-BD59-A6C34878D82A}">
                    <a16:rowId xmlns:a16="http://schemas.microsoft.com/office/drawing/2014/main" val="3154511656"/>
                  </a:ext>
                </a:extLst>
              </a:tr>
              <a:tr h="986741">
                <a:tc>
                  <a:txBody>
                    <a:bodyPr/>
                    <a:lstStyle/>
                    <a:p>
                      <a:pPr algn="ctr">
                        <a:lnSpc>
                          <a:spcPct val="115000"/>
                        </a:lnSpc>
                        <a:spcAft>
                          <a:spcPts val="0"/>
                        </a:spcAft>
                      </a:pPr>
                      <a:r>
                        <a:rPr lang="fr-FR" sz="1400" kern="0">
                          <a:effectLst/>
                        </a:rPr>
                        <a:t>4</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741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4</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solidFill>
                      <a:srgbClr val="FFFF00"/>
                    </a:solidFill>
                  </a:tcPr>
                </a:tc>
                <a:tc>
                  <a:txBody>
                    <a:bodyPr/>
                    <a:lstStyle/>
                    <a:p>
                      <a:pPr algn="ctr">
                        <a:lnSpc>
                          <a:spcPct val="115000"/>
                        </a:lnSpc>
                        <a:spcAft>
                          <a:spcPts val="0"/>
                        </a:spcAft>
                      </a:pPr>
                      <a:r>
                        <a:rPr lang="fr-FR" sz="1400" kern="0">
                          <a:effectLst/>
                        </a:rPr>
                        <a:t>751 (+10)</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756</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763  (+7)</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763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17</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763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2,5</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solidFill>
                      <a:srgbClr val="FFFF00"/>
                    </a:solidFill>
                  </a:tcPr>
                </a:tc>
                <a:extLst>
                  <a:ext uri="{0D108BD9-81ED-4DB2-BD59-A6C34878D82A}">
                    <a16:rowId xmlns:a16="http://schemas.microsoft.com/office/drawing/2014/main" val="1194476877"/>
                  </a:ext>
                </a:extLst>
              </a:tr>
              <a:tr h="986741">
                <a:tc>
                  <a:txBody>
                    <a:bodyPr/>
                    <a:lstStyle/>
                    <a:p>
                      <a:pPr algn="ctr">
                        <a:lnSpc>
                          <a:spcPct val="115000"/>
                        </a:lnSpc>
                        <a:spcAft>
                          <a:spcPts val="0"/>
                        </a:spcAft>
                      </a:pPr>
                      <a:r>
                        <a:rPr lang="fr-FR" sz="1400" kern="0">
                          <a:effectLst/>
                        </a:rPr>
                        <a:t>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695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4</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solidFill>
                      <a:srgbClr val="FFFF00"/>
                    </a:solidFill>
                  </a:tcPr>
                </a:tc>
                <a:tc>
                  <a:txBody>
                    <a:bodyPr/>
                    <a:lstStyle/>
                    <a:p>
                      <a:pPr algn="ctr">
                        <a:lnSpc>
                          <a:spcPct val="115000"/>
                        </a:lnSpc>
                        <a:spcAft>
                          <a:spcPts val="0"/>
                        </a:spcAft>
                      </a:pPr>
                      <a:r>
                        <a:rPr lang="fr-FR" sz="1400" kern="0">
                          <a:effectLst/>
                        </a:rPr>
                        <a:t>705 (+10)</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710</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715 (+5)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715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15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715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2,5</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solidFill>
                      <a:srgbClr val="FFFF00"/>
                    </a:solidFill>
                  </a:tcPr>
                </a:tc>
                <a:extLst>
                  <a:ext uri="{0D108BD9-81ED-4DB2-BD59-A6C34878D82A}">
                    <a16:rowId xmlns:a16="http://schemas.microsoft.com/office/drawing/2014/main" val="1381474184"/>
                  </a:ext>
                </a:extLst>
              </a:tr>
              <a:tr h="493371">
                <a:tc>
                  <a:txBody>
                    <a:bodyPr/>
                    <a:lstStyle/>
                    <a:p>
                      <a:pPr algn="ctr">
                        <a:lnSpc>
                          <a:spcPct val="115000"/>
                        </a:lnSpc>
                        <a:spcAft>
                          <a:spcPts val="0"/>
                        </a:spcAft>
                      </a:pPr>
                      <a:r>
                        <a:rPr lang="fr-FR" sz="1400" kern="0">
                          <a:effectLst/>
                        </a:rPr>
                        <a:t>2</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664</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3,5</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668 (+4)</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673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673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673</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9</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dirty="0">
                          <a:effectLst/>
                        </a:rPr>
                        <a:t>673</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2,5</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tc>
                <a:extLst>
                  <a:ext uri="{0D108BD9-81ED-4DB2-BD59-A6C34878D82A}">
                    <a16:rowId xmlns:a16="http://schemas.microsoft.com/office/drawing/2014/main" val="2154047018"/>
                  </a:ext>
                </a:extLst>
              </a:tr>
              <a:tr h="493371">
                <a:tc>
                  <a:txBody>
                    <a:bodyPr/>
                    <a:lstStyle/>
                    <a:p>
                      <a:pPr algn="ctr">
                        <a:lnSpc>
                          <a:spcPct val="115000"/>
                        </a:lnSpc>
                        <a:spcAft>
                          <a:spcPts val="0"/>
                        </a:spcAft>
                      </a:pPr>
                      <a:r>
                        <a:rPr lang="fr-FR" sz="1400" kern="0">
                          <a:effectLst/>
                        </a:rPr>
                        <a:t>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612</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2</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616 (+4)</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a:effectLst/>
                        </a:rPr>
                        <a:t>621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9</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b"/>
                </a:tc>
                <a:tc>
                  <a:txBody>
                    <a:bodyPr/>
                    <a:lstStyle/>
                    <a:p>
                      <a:pPr algn="ctr">
                        <a:lnSpc>
                          <a:spcPct val="115000"/>
                        </a:lnSpc>
                        <a:spcAft>
                          <a:spcPts val="0"/>
                        </a:spcAft>
                      </a:pPr>
                      <a:r>
                        <a:rPr lang="fr-FR" sz="1400" kern="0">
                          <a:effectLst/>
                        </a:rPr>
                        <a:t>321</a:t>
                      </a:r>
                      <a:endParaRPr lang="fr-FR" sz="1400" kern="50">
                        <a:effectLst/>
                        <a:latin typeface="Times New Roman" panose="02020603050405020304" pitchFamily="18" charset="0"/>
                        <a:ea typeface="SimSun" panose="02010600030101010101" pitchFamily="2" charset="-122"/>
                        <a:cs typeface="Mangal"/>
                      </a:endParaRPr>
                    </a:p>
                  </a:txBody>
                  <a:tcPr marL="43925" marR="43925" marT="0" marB="0" anchor="ctr"/>
                </a:tc>
                <a:tc>
                  <a:txBody>
                    <a:bodyPr/>
                    <a:lstStyle/>
                    <a:p>
                      <a:pPr algn="ctr">
                        <a:lnSpc>
                          <a:spcPct val="115000"/>
                        </a:lnSpc>
                        <a:spcAft>
                          <a:spcPts val="0"/>
                        </a:spcAft>
                      </a:pPr>
                      <a:r>
                        <a:rPr lang="fr-FR" sz="1400" kern="0" dirty="0">
                          <a:effectLst/>
                        </a:rPr>
                        <a:t>1</a:t>
                      </a:r>
                      <a:endParaRPr lang="fr-FR" sz="1400" kern="50" dirty="0">
                        <a:effectLst/>
                        <a:latin typeface="Times New Roman" panose="02020603050405020304" pitchFamily="18" charset="0"/>
                        <a:ea typeface="SimSun" panose="02010600030101010101" pitchFamily="2" charset="-122"/>
                        <a:cs typeface="Mangal"/>
                      </a:endParaRPr>
                    </a:p>
                  </a:txBody>
                  <a:tcPr marL="43925" marR="43925" marT="0" marB="0" anchor="ctr"/>
                </a:tc>
                <a:extLst>
                  <a:ext uri="{0D108BD9-81ED-4DB2-BD59-A6C34878D82A}">
                    <a16:rowId xmlns:a16="http://schemas.microsoft.com/office/drawing/2014/main" val="2671134444"/>
                  </a:ext>
                </a:extLst>
              </a:tr>
            </a:tbl>
          </a:graphicData>
        </a:graphic>
      </p:graphicFrame>
    </p:spTree>
    <p:extLst>
      <p:ext uri="{BB962C8B-B14F-4D97-AF65-F5344CB8AC3E}">
        <p14:creationId xmlns:p14="http://schemas.microsoft.com/office/powerpoint/2010/main" val="859722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a:t>Le système actuel</a:t>
            </a:r>
            <a:br>
              <a:rPr lang="fr-FR" dirty="0"/>
            </a:br>
            <a:endParaRPr lang="fr-FR" dirty="0"/>
          </a:p>
        </p:txBody>
      </p:sp>
      <p:sp>
        <p:nvSpPr>
          <p:cNvPr id="3" name="Espace réservé du texte 2"/>
          <p:cNvSpPr>
            <a:spLocks noGrp="1"/>
          </p:cNvSpPr>
          <p:nvPr>
            <p:ph type="body" idx="1"/>
          </p:nvPr>
        </p:nvSpPr>
        <p:spPr/>
        <p:txBody>
          <a:bodyPr/>
          <a:lstStyle/>
          <a:p>
            <a:endParaRPr lang="fr-FR"/>
          </a:p>
        </p:txBody>
      </p:sp>
    </p:spTree>
    <p:extLst>
      <p:ext uri="{BB962C8B-B14F-4D97-AF65-F5344CB8AC3E}">
        <p14:creationId xmlns:p14="http://schemas.microsoft.com/office/powerpoint/2010/main" val="1569563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a:xfrm>
            <a:off x="476518" y="1313645"/>
            <a:ext cx="11256137" cy="4919730"/>
          </a:xfrm>
        </p:spPr>
        <p:txBody>
          <a:bodyPr>
            <a:normAutofit/>
          </a:bodyPr>
          <a:lstStyle/>
          <a:p>
            <a:endParaRPr lang="fr-FR" dirty="0"/>
          </a:p>
          <a:p>
            <a:endParaRPr lang="fr-FR" dirty="0"/>
          </a:p>
        </p:txBody>
      </p:sp>
      <p:sp>
        <p:nvSpPr>
          <p:cNvPr id="4" name="Espace réservé du pied de page 3"/>
          <p:cNvSpPr>
            <a:spLocks noGrp="1"/>
          </p:cNvSpPr>
          <p:nvPr>
            <p:ph type="ftr" sz="quarter" idx="11"/>
          </p:nvPr>
        </p:nvSpPr>
        <p:spPr/>
        <p:txBody>
          <a:bodyPr/>
          <a:lstStyle/>
          <a:p>
            <a:r>
              <a:rPr lang="fr-FR" dirty="0"/>
              <a:t>Groupe corpo SNEP-FSU</a:t>
            </a:r>
          </a:p>
        </p:txBody>
      </p:sp>
      <p:graphicFrame>
        <p:nvGraphicFramePr>
          <p:cNvPr id="5" name="Tableau 4"/>
          <p:cNvGraphicFramePr>
            <a:graphicFrameLocks noGrp="1"/>
          </p:cNvGraphicFramePr>
          <p:nvPr>
            <p:extLst/>
          </p:nvPr>
        </p:nvGraphicFramePr>
        <p:xfrm>
          <a:off x="1500027" y="1044376"/>
          <a:ext cx="9371414" cy="5136119"/>
        </p:xfrm>
        <a:graphic>
          <a:graphicData uri="http://schemas.openxmlformats.org/drawingml/2006/table">
            <a:tbl>
              <a:tblPr>
                <a:tableStyleId>{5C22544A-7EE6-4342-B048-85BDC9FD1C3A}</a:tableStyleId>
              </a:tblPr>
              <a:tblGrid>
                <a:gridCol w="2172127">
                  <a:extLst>
                    <a:ext uri="{9D8B030D-6E8A-4147-A177-3AD203B41FA5}">
                      <a16:colId xmlns:a16="http://schemas.microsoft.com/office/drawing/2014/main" val="1910208780"/>
                    </a:ext>
                  </a:extLst>
                </a:gridCol>
                <a:gridCol w="1258848">
                  <a:extLst>
                    <a:ext uri="{9D8B030D-6E8A-4147-A177-3AD203B41FA5}">
                      <a16:colId xmlns:a16="http://schemas.microsoft.com/office/drawing/2014/main" val="1450802191"/>
                    </a:ext>
                  </a:extLst>
                </a:gridCol>
                <a:gridCol w="1949977">
                  <a:extLst>
                    <a:ext uri="{9D8B030D-6E8A-4147-A177-3AD203B41FA5}">
                      <a16:colId xmlns:a16="http://schemas.microsoft.com/office/drawing/2014/main" val="3409621715"/>
                    </a:ext>
                  </a:extLst>
                </a:gridCol>
                <a:gridCol w="1941749">
                  <a:extLst>
                    <a:ext uri="{9D8B030D-6E8A-4147-A177-3AD203B41FA5}">
                      <a16:colId xmlns:a16="http://schemas.microsoft.com/office/drawing/2014/main" val="313964263"/>
                    </a:ext>
                  </a:extLst>
                </a:gridCol>
                <a:gridCol w="2048713">
                  <a:extLst>
                    <a:ext uri="{9D8B030D-6E8A-4147-A177-3AD203B41FA5}">
                      <a16:colId xmlns:a16="http://schemas.microsoft.com/office/drawing/2014/main" val="1590242263"/>
                    </a:ext>
                  </a:extLst>
                </a:gridCol>
              </a:tblGrid>
              <a:tr h="794612">
                <a:tc>
                  <a:txBody>
                    <a:bodyPr/>
                    <a:lstStyle/>
                    <a:p>
                      <a:pPr algn="ctr" fontAlgn="ctr"/>
                      <a:r>
                        <a:rPr lang="fr-FR" sz="1600" u="none" strike="noStrike" dirty="0">
                          <a:effectLst/>
                        </a:rPr>
                        <a:t>Echelon</a:t>
                      </a:r>
                      <a:br>
                        <a:rPr lang="fr-FR" sz="1600" u="none" strike="noStrike" dirty="0">
                          <a:effectLst/>
                        </a:rPr>
                      </a:br>
                      <a:r>
                        <a:rPr lang="fr-FR" sz="1600" u="none" strike="noStrike" dirty="0">
                          <a:effectLst/>
                        </a:rPr>
                        <a:t>/grade</a:t>
                      </a:r>
                      <a:endParaRPr lang="fr-FR"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CE EPS </a:t>
                      </a:r>
                      <a:endParaRPr lang="fr-FR"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dirty="0">
                          <a:effectLst/>
                        </a:rPr>
                        <a:t>CE EPS HCL</a:t>
                      </a:r>
                      <a:endParaRPr lang="fr-FR" sz="16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CE EPS EXC</a:t>
                      </a:r>
                      <a:endParaRPr lang="fr-FR" sz="16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dirty="0">
                          <a:effectLst/>
                        </a:rPr>
                        <a:t>Sous-total CE EPS</a:t>
                      </a:r>
                      <a:endParaRPr lang="fr-FR" sz="16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883178580"/>
                  </a:ext>
                </a:extLst>
              </a:tr>
              <a:tr h="318585">
                <a:tc>
                  <a:txBody>
                    <a:bodyPr/>
                    <a:lstStyle/>
                    <a:p>
                      <a:pPr algn="ctr" fontAlgn="ctr"/>
                      <a:r>
                        <a:rPr lang="fr-FR" sz="1600" u="none" strike="noStrike" dirty="0">
                          <a:effectLst/>
                        </a:rPr>
                        <a:t>1</a:t>
                      </a:r>
                      <a:endParaRPr lang="fr-FR"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dirty="0">
                          <a:effectLst/>
                        </a:rPr>
                        <a:t>        -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20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20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569535692"/>
                  </a:ext>
                </a:extLst>
              </a:tr>
              <a:tr h="308224">
                <a:tc>
                  <a:txBody>
                    <a:bodyPr/>
                    <a:lstStyle/>
                    <a:p>
                      <a:pPr algn="ctr" fontAlgn="ctr"/>
                      <a:r>
                        <a:rPr lang="fr-FR" sz="1600" u="none" strike="noStrike">
                          <a:effectLst/>
                        </a:rPr>
                        <a:t>2</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dirty="0">
                          <a:effectLst/>
                        </a:rPr>
                        <a:t>        -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4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154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158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8499824"/>
                  </a:ext>
                </a:extLst>
              </a:tr>
              <a:tr h="339047">
                <a:tc>
                  <a:txBody>
                    <a:bodyPr/>
                    <a:lstStyle/>
                    <a:p>
                      <a:pPr algn="ctr" fontAlgn="ctr"/>
                      <a:r>
                        <a:rPr lang="fr-FR" sz="1600" u="none" strike="noStrike">
                          <a:effectLst/>
                        </a:rPr>
                        <a:t>3</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3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574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577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495622692"/>
                  </a:ext>
                </a:extLst>
              </a:tr>
              <a:tr h="297951">
                <a:tc>
                  <a:txBody>
                    <a:bodyPr/>
                    <a:lstStyle/>
                    <a:p>
                      <a:pPr algn="ctr" fontAlgn="ctr"/>
                      <a:r>
                        <a:rPr lang="fr-FR" sz="1600" u="none" strike="noStrike">
                          <a:effectLst/>
                        </a:rPr>
                        <a:t>4</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5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335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340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82125592"/>
                  </a:ext>
                </a:extLst>
              </a:tr>
              <a:tr h="328773">
                <a:tc>
                  <a:txBody>
                    <a:bodyPr/>
                    <a:lstStyle/>
                    <a:p>
                      <a:pPr algn="ctr" fontAlgn="ctr"/>
                      <a:r>
                        <a:rPr lang="fr-FR" sz="1600" u="none" strike="noStrike">
                          <a:effectLst/>
                        </a:rPr>
                        <a:t>5</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1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9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56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66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926926548"/>
                  </a:ext>
                </a:extLst>
              </a:tr>
              <a:tr h="318499">
                <a:tc>
                  <a:txBody>
                    <a:bodyPr/>
                    <a:lstStyle/>
                    <a:p>
                      <a:pPr algn="ctr" fontAlgn="ctr"/>
                      <a:r>
                        <a:rPr lang="fr-FR" sz="1600" u="none" strike="noStrike">
                          <a:effectLst/>
                        </a:rPr>
                        <a:t>6</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1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20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21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302312037"/>
                  </a:ext>
                </a:extLst>
              </a:tr>
              <a:tr h="318499">
                <a:tc>
                  <a:txBody>
                    <a:bodyPr/>
                    <a:lstStyle/>
                    <a:p>
                      <a:pPr algn="ctr" fontAlgn="ctr"/>
                      <a:r>
                        <a:rPr lang="fr-FR" sz="1600" u="none" strike="noStrike">
                          <a:effectLst/>
                        </a:rPr>
                        <a:t>7</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3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3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855406714"/>
                  </a:ext>
                </a:extLst>
              </a:tr>
              <a:tr h="308224">
                <a:tc>
                  <a:txBody>
                    <a:bodyPr/>
                    <a:lstStyle/>
                    <a:p>
                      <a:pPr algn="ctr" fontAlgn="ctr"/>
                      <a:r>
                        <a:rPr lang="fr-FR" sz="1600" u="none" strike="noStrike">
                          <a:effectLst/>
                        </a:rPr>
                        <a:t>8</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2955912314"/>
                  </a:ext>
                </a:extLst>
              </a:tr>
              <a:tr h="390418">
                <a:tc>
                  <a:txBody>
                    <a:bodyPr/>
                    <a:lstStyle/>
                    <a:p>
                      <a:pPr algn="ctr" fontAlgn="ctr"/>
                      <a:r>
                        <a:rPr lang="fr-FR" sz="1600" u="none" strike="noStrike">
                          <a:effectLst/>
                        </a:rPr>
                        <a:t>9</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4136552540"/>
                  </a:ext>
                </a:extLst>
              </a:tr>
              <a:tr h="297951">
                <a:tc>
                  <a:txBody>
                    <a:bodyPr/>
                    <a:lstStyle/>
                    <a:p>
                      <a:pPr algn="ctr" fontAlgn="ctr"/>
                      <a:r>
                        <a:rPr lang="fr-FR" sz="1600" u="none" strike="noStrike">
                          <a:effectLst/>
                        </a:rPr>
                        <a:t>10</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     </a:t>
                      </a:r>
                      <a:endParaRPr lang="fr-FR" sz="16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1769158929"/>
                  </a:ext>
                </a:extLst>
              </a:tr>
              <a:tr h="328773">
                <a:tc>
                  <a:txBody>
                    <a:bodyPr/>
                    <a:lstStyle/>
                    <a:p>
                      <a:pPr algn="ctr" fontAlgn="ctr"/>
                      <a:r>
                        <a:rPr lang="fr-FR" sz="1600" u="none" strike="noStrike">
                          <a:effectLst/>
                        </a:rPr>
                        <a:t>11</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4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4   </a:t>
                      </a:r>
                      <a:endParaRPr lang="fr-FR" sz="1600" b="0"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3454491381"/>
                  </a:ext>
                </a:extLst>
              </a:tr>
              <a:tr h="0">
                <a:tc>
                  <a:txBody>
                    <a:bodyPr/>
                    <a:lstStyle/>
                    <a:p>
                      <a:pPr algn="ctr" fontAlgn="ctr"/>
                      <a:endParaRPr lang="fr-FR"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a:effectLst/>
                        </a:rPr>
                        <a:t> </a:t>
                      </a:r>
                      <a:endParaRPr lang="fr-FR" sz="1600" b="0" i="0" u="none" strike="noStrike">
                        <a:solidFill>
                          <a:srgbClr val="000000"/>
                        </a:solidFill>
                        <a:effectLst/>
                        <a:latin typeface="Calibri" panose="020F0502020204030204" pitchFamily="34" charset="0"/>
                      </a:endParaRPr>
                    </a:p>
                  </a:txBody>
                  <a:tcPr marL="9525" marR="9525" marT="9525" marB="0" anchor="ctr"/>
                </a:tc>
                <a:tc>
                  <a:txBody>
                    <a:bodyPr/>
                    <a:lstStyle/>
                    <a:p>
                      <a:pPr algn="ctr" fontAlgn="ctr"/>
                      <a:r>
                        <a:rPr lang="fr-FR" sz="1600" u="none" strike="noStrike" dirty="0">
                          <a:effectLst/>
                        </a:rPr>
                        <a:t> </a:t>
                      </a:r>
                      <a:endParaRPr lang="fr-FR" sz="16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511750768"/>
                  </a:ext>
                </a:extLst>
              </a:tr>
              <a:tr h="533198">
                <a:tc>
                  <a:txBody>
                    <a:bodyPr/>
                    <a:lstStyle/>
                    <a:p>
                      <a:pPr algn="ctr" fontAlgn="ctr"/>
                      <a:r>
                        <a:rPr lang="fr-FR" sz="1600" u="none" strike="noStrike" dirty="0">
                          <a:effectLst/>
                        </a:rPr>
                        <a:t>Total général</a:t>
                      </a:r>
                      <a:endParaRPr lang="fr-FR" sz="16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9   </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41   </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a:effectLst/>
                        </a:rPr>
                        <a:t>       1 139   </a:t>
                      </a:r>
                      <a:endParaRPr lang="fr-FR" sz="16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fr-FR" sz="1600" u="none" strike="noStrike" dirty="0">
                          <a:effectLst/>
                        </a:rPr>
                        <a:t>        1 189   </a:t>
                      </a:r>
                      <a:endParaRPr lang="fr-FR" sz="1600" b="1" i="0" u="none" strike="noStrike" dirty="0">
                        <a:solidFill>
                          <a:srgbClr val="000000"/>
                        </a:solidFill>
                        <a:effectLst/>
                        <a:latin typeface="Arial" panose="020B0604020202020204" pitchFamily="34" charset="0"/>
                      </a:endParaRPr>
                    </a:p>
                  </a:txBody>
                  <a:tcPr marL="9525" marR="9525" marT="9525" marB="0" anchor="ctr"/>
                </a:tc>
                <a:extLst>
                  <a:ext uri="{0D108BD9-81ED-4DB2-BD59-A6C34878D82A}">
                    <a16:rowId xmlns:a16="http://schemas.microsoft.com/office/drawing/2014/main" val="78920630"/>
                  </a:ext>
                </a:extLst>
              </a:tr>
            </a:tbl>
          </a:graphicData>
        </a:graphic>
      </p:graphicFrame>
    </p:spTree>
    <p:extLst>
      <p:ext uri="{BB962C8B-B14F-4D97-AF65-F5344CB8AC3E}">
        <p14:creationId xmlns:p14="http://schemas.microsoft.com/office/powerpoint/2010/main" val="1864600698"/>
      </p:ext>
    </p:extLst>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UNE CARRIERE EN 3 GRADES </a:t>
            </a:r>
          </a:p>
        </p:txBody>
      </p:sp>
      <p:sp>
        <p:nvSpPr>
          <p:cNvPr id="11" name="Espace réservé du pied de page 3"/>
          <p:cNvSpPr>
            <a:spLocks noGrp="1"/>
          </p:cNvSpPr>
          <p:nvPr>
            <p:ph type="ftr" sz="quarter" idx="11"/>
          </p:nvPr>
        </p:nvSpPr>
        <p:spPr/>
        <p:txBody>
          <a:bodyPr/>
          <a:lstStyle/>
          <a:p>
            <a:r>
              <a:rPr lang="fr-FR" dirty="0"/>
              <a:t>Groupe corpo SNEP-FSU</a:t>
            </a:r>
          </a:p>
        </p:txBody>
      </p:sp>
      <p:grpSp>
        <p:nvGrpSpPr>
          <p:cNvPr id="8" name="Groupe 7"/>
          <p:cNvGrpSpPr/>
          <p:nvPr/>
        </p:nvGrpSpPr>
        <p:grpSpPr>
          <a:xfrm>
            <a:off x="6206084" y="1557897"/>
            <a:ext cx="5575099" cy="4885974"/>
            <a:chOff x="5050800" y="3832599"/>
            <a:chExt cx="4827600" cy="3367401"/>
          </a:xfrm>
        </p:grpSpPr>
        <p:sp>
          <p:nvSpPr>
            <p:cNvPr id="9" name="ZoneTexte 6"/>
            <p:cNvSpPr txBox="1"/>
            <p:nvPr/>
          </p:nvSpPr>
          <p:spPr>
            <a:xfrm>
              <a:off x="6444341" y="3832599"/>
              <a:ext cx="2040518" cy="233059"/>
            </a:xfrm>
            <a:prstGeom prst="rect">
              <a:avLst/>
            </a:prstGeom>
            <a:noFill/>
            <a:ln>
              <a:noFill/>
            </a:ln>
          </p:spPr>
          <p:txBody>
            <a:bodyPr vert="horz" wrap="none" lIns="36000" tIns="36000" rIns="36000" bIns="36000" anchorCtr="0" compatLnSpc="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hangingPunct="0">
                <a:lnSpc>
                  <a:spcPct val="100000"/>
                </a:lnSpc>
                <a:spcBef>
                  <a:spcPts val="0"/>
                </a:spcBef>
                <a:spcAft>
                  <a:spcPts val="0"/>
                </a:spcAft>
                <a:buNone/>
                <a:tabLst/>
              </a:pPr>
              <a:r>
                <a:rPr lang="fr-FR" sz="1800" b="1" i="0" u="none" strike="noStrike" kern="1200" dirty="0">
                  <a:ln>
                    <a:noFill/>
                  </a:ln>
                  <a:latin typeface="Arial" pitchFamily="18"/>
                  <a:ea typeface="Microsoft YaHei" pitchFamily="2"/>
                  <a:cs typeface="Mangal" pitchFamily="2"/>
                </a:rPr>
                <a:t>Professeurs agrégés</a:t>
              </a:r>
            </a:p>
          </p:txBody>
        </p:sp>
        <p:pic>
          <p:nvPicPr>
            <p:cNvPr id="10" name="Image 9"/>
            <p:cNvPicPr>
              <a:picLocks noChangeAspect="1"/>
            </p:cNvPicPr>
            <p:nvPr/>
          </p:nvPicPr>
          <p:blipFill>
            <a:blip r:embed="rId2" cstate="print">
              <a:lum/>
              <a:alphaModFix/>
            </a:blip>
            <a:srcRect/>
            <a:stretch>
              <a:fillRect/>
            </a:stretch>
          </p:blipFill>
          <p:spPr>
            <a:xfrm>
              <a:off x="5050800" y="4168800"/>
              <a:ext cx="4827600" cy="3031200"/>
            </a:xfrm>
            <a:prstGeom prst="rect">
              <a:avLst/>
            </a:prstGeom>
            <a:noFill/>
            <a:ln>
              <a:noFill/>
            </a:ln>
          </p:spPr>
        </p:pic>
      </p:grpSp>
      <p:pic>
        <p:nvPicPr>
          <p:cNvPr id="12" name="Image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817" y="1915617"/>
            <a:ext cx="5547689" cy="4658347"/>
          </a:xfrm>
          <a:prstGeom prst="rect">
            <a:avLst/>
          </a:prstGeom>
          <a:noFill/>
          <a:ln>
            <a:noFill/>
          </a:ln>
        </p:spPr>
      </p:pic>
      <p:sp>
        <p:nvSpPr>
          <p:cNvPr id="14" name="ZoneTexte 6"/>
          <p:cNvSpPr txBox="1"/>
          <p:nvPr/>
        </p:nvSpPr>
        <p:spPr>
          <a:xfrm>
            <a:off x="1557584" y="1455213"/>
            <a:ext cx="2920613" cy="338160"/>
          </a:xfrm>
          <a:prstGeom prst="rect">
            <a:avLst/>
          </a:prstGeom>
          <a:noFill/>
          <a:ln>
            <a:noFill/>
          </a:ln>
        </p:spPr>
        <p:txBody>
          <a:bodyPr vert="horz" wrap="square" lIns="36000" tIns="36000" rIns="36000" bIns="36000" anchorCtr="0" compatLnSpc="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rtl="0" hangingPunct="0">
              <a:lnSpc>
                <a:spcPct val="100000"/>
              </a:lnSpc>
              <a:spcBef>
                <a:spcPts val="0"/>
              </a:spcBef>
              <a:spcAft>
                <a:spcPts val="0"/>
              </a:spcAft>
              <a:buNone/>
              <a:tabLst/>
            </a:pPr>
            <a:r>
              <a:rPr lang="fr-FR" sz="1800" b="1" i="0" u="none" strike="noStrike" kern="1200" dirty="0">
                <a:ln>
                  <a:noFill/>
                </a:ln>
                <a:latin typeface="Arial" pitchFamily="18"/>
                <a:ea typeface="Microsoft YaHei" pitchFamily="2"/>
                <a:cs typeface="Mangal" pitchFamily="2"/>
              </a:rPr>
              <a:t>Professeurs d’EPS</a:t>
            </a:r>
          </a:p>
        </p:txBody>
      </p:sp>
    </p:spTree>
    <p:extLst>
      <p:ext uri="{BB962C8B-B14F-4D97-AF65-F5344CB8AC3E}">
        <p14:creationId xmlns:p14="http://schemas.microsoft.com/office/powerpoint/2010/main" val="589396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247467" y="0"/>
            <a:ext cx="11697066" cy="6858000"/>
          </a:xfrm>
          <a:prstGeom prst="rect">
            <a:avLst/>
          </a:prstGeom>
        </p:spPr>
      </p:pic>
    </p:spTree>
    <p:extLst>
      <p:ext uri="{BB962C8B-B14F-4D97-AF65-F5344CB8AC3E}">
        <p14:creationId xmlns:p14="http://schemas.microsoft.com/office/powerpoint/2010/main" val="1778674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839789" y="457200"/>
            <a:ext cx="3958714" cy="921026"/>
          </a:xfrm>
        </p:spPr>
        <p:txBody>
          <a:bodyPr>
            <a:normAutofit fontScale="90000"/>
          </a:bodyPr>
          <a:lstStyle/>
          <a:p>
            <a:pPr algn="ctr"/>
            <a:r>
              <a:rPr lang="fr-FR" sz="4400" b="1" dirty="0">
                <a:latin typeface="+mn-lt"/>
              </a:rPr>
              <a:t>Les nouveautés :</a:t>
            </a:r>
          </a:p>
        </p:txBody>
      </p:sp>
      <p:pic>
        <p:nvPicPr>
          <p:cNvPr id="8" name="Espace réservé du contenu 7"/>
          <p:cNvPicPr>
            <a:picLocks noGrp="1" noChangeAspect="1"/>
          </p:cNvPicPr>
          <p:nvPr>
            <p:ph idx="1"/>
          </p:nvPr>
        </p:nvPicPr>
        <p:blipFill>
          <a:blip r:embed="rId2"/>
          <a:stretch>
            <a:fillRect/>
          </a:stretch>
        </p:blipFill>
        <p:spPr>
          <a:xfrm>
            <a:off x="7421217" y="1470991"/>
            <a:ext cx="4306957" cy="4293705"/>
          </a:xfrm>
          <a:prstGeom prst="rect">
            <a:avLst/>
          </a:prstGeom>
        </p:spPr>
      </p:pic>
      <p:sp>
        <p:nvSpPr>
          <p:cNvPr id="7" name="Espace réservé du texte 6"/>
          <p:cNvSpPr>
            <a:spLocks noGrp="1"/>
          </p:cNvSpPr>
          <p:nvPr>
            <p:ph type="body" sz="half" idx="2"/>
          </p:nvPr>
        </p:nvSpPr>
        <p:spPr>
          <a:xfrm>
            <a:off x="827779" y="1470991"/>
            <a:ext cx="6301891" cy="4943061"/>
          </a:xfrm>
        </p:spPr>
        <p:txBody>
          <a:bodyPr>
            <a:normAutofit/>
          </a:bodyPr>
          <a:lstStyle/>
          <a:p>
            <a:r>
              <a:rPr lang="fr-FR" sz="3200" b="1" dirty="0"/>
              <a:t>Un </a:t>
            </a:r>
            <a:r>
              <a:rPr lang="fr-FR" sz="3200" b="1" dirty="0">
                <a:solidFill>
                  <a:srgbClr val="FF0000"/>
                </a:solidFill>
              </a:rPr>
              <a:t>rythme commun</a:t>
            </a:r>
            <a:r>
              <a:rPr lang="fr-FR" sz="3200" b="1" dirty="0"/>
              <a:t> pour TOUS </a:t>
            </a:r>
          </a:p>
          <a:p>
            <a:r>
              <a:rPr lang="fr-FR" sz="3200" b="1" dirty="0">
                <a:solidFill>
                  <a:srgbClr val="FF0000"/>
                </a:solidFill>
              </a:rPr>
              <a:t>Possibilité de gagner 1 an lors du passage du 6è au 7è échelon et du 8è au 9è</a:t>
            </a:r>
          </a:p>
          <a:p>
            <a:r>
              <a:rPr lang="fr-FR" sz="3200" b="1" dirty="0"/>
              <a:t>La </a:t>
            </a:r>
            <a:r>
              <a:rPr lang="fr-FR" sz="3200" b="1" dirty="0">
                <a:solidFill>
                  <a:srgbClr val="FF0000"/>
                </a:solidFill>
              </a:rPr>
              <a:t>hors classe </a:t>
            </a:r>
            <a:r>
              <a:rPr lang="fr-FR" sz="3200" b="1" dirty="0"/>
              <a:t>pour tous ? (sauf rapport circonstancié…) accessible aux personnels ayant le 9è échelon depuis 2 ans</a:t>
            </a:r>
          </a:p>
          <a:p>
            <a:r>
              <a:rPr lang="fr-FR" sz="3200" b="1" dirty="0"/>
              <a:t>Création d’un </a:t>
            </a:r>
            <a:r>
              <a:rPr lang="fr-FR" sz="3200" b="1" dirty="0">
                <a:solidFill>
                  <a:srgbClr val="FF0000"/>
                </a:solidFill>
              </a:rPr>
              <a:t>nouveau débouché </a:t>
            </a:r>
            <a:r>
              <a:rPr lang="fr-FR" sz="3200" b="1" dirty="0"/>
              <a:t>de carrière : la classe exceptionnelle</a:t>
            </a:r>
          </a:p>
          <a:p>
            <a:endParaRPr lang="fr-FR" sz="3200" b="1" dirty="0"/>
          </a:p>
          <a:p>
            <a:endParaRPr lang="fr-FR" sz="3200" b="1" dirty="0"/>
          </a:p>
          <a:p>
            <a:endParaRPr lang="fr-FR" sz="3200" b="1" dirty="0"/>
          </a:p>
        </p:txBody>
      </p:sp>
    </p:spTree>
    <p:extLst>
      <p:ext uri="{BB962C8B-B14F-4D97-AF65-F5344CB8AC3E}">
        <p14:creationId xmlns:p14="http://schemas.microsoft.com/office/powerpoint/2010/main" val="2863184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74638"/>
            <a:ext cx="10363200" cy="443819"/>
          </a:xfrm>
        </p:spPr>
        <p:txBody>
          <a:bodyPr>
            <a:normAutofit fontScale="90000"/>
          </a:bodyPr>
          <a:lstStyle/>
          <a:p>
            <a:pPr algn="ctr"/>
            <a:r>
              <a:rPr lang="fr-FR" dirty="0"/>
              <a:t>La durée de la nouvelle carrière</a:t>
            </a:r>
          </a:p>
        </p:txBody>
      </p:sp>
      <p:graphicFrame>
        <p:nvGraphicFramePr>
          <p:cNvPr id="5" name="Espace réservé du contenu 4"/>
          <p:cNvGraphicFramePr>
            <a:graphicFrameLocks noGrp="1"/>
          </p:cNvGraphicFramePr>
          <p:nvPr>
            <p:ph idx="1"/>
            <p:extLst/>
          </p:nvPr>
        </p:nvGraphicFramePr>
        <p:xfrm>
          <a:off x="793235" y="816607"/>
          <a:ext cx="10098157" cy="5023686"/>
        </p:xfrm>
        <a:graphic>
          <a:graphicData uri="http://schemas.openxmlformats.org/drawingml/2006/table">
            <a:tbl>
              <a:tblPr>
                <a:tableStyleId>{5C22544A-7EE6-4342-B048-85BDC9FD1C3A}</a:tableStyleId>
              </a:tblPr>
              <a:tblGrid>
                <a:gridCol w="1674539">
                  <a:extLst>
                    <a:ext uri="{9D8B030D-6E8A-4147-A177-3AD203B41FA5}">
                      <a16:colId xmlns:a16="http://schemas.microsoft.com/office/drawing/2014/main" val="1132693062"/>
                    </a:ext>
                  </a:extLst>
                </a:gridCol>
                <a:gridCol w="881337">
                  <a:extLst>
                    <a:ext uri="{9D8B030D-6E8A-4147-A177-3AD203B41FA5}">
                      <a16:colId xmlns:a16="http://schemas.microsoft.com/office/drawing/2014/main" val="1846663591"/>
                    </a:ext>
                  </a:extLst>
                </a:gridCol>
                <a:gridCol w="892352">
                  <a:extLst>
                    <a:ext uri="{9D8B030D-6E8A-4147-A177-3AD203B41FA5}">
                      <a16:colId xmlns:a16="http://schemas.microsoft.com/office/drawing/2014/main" val="3534813130"/>
                    </a:ext>
                  </a:extLst>
                </a:gridCol>
                <a:gridCol w="969470">
                  <a:extLst>
                    <a:ext uri="{9D8B030D-6E8A-4147-A177-3AD203B41FA5}">
                      <a16:colId xmlns:a16="http://schemas.microsoft.com/office/drawing/2014/main" val="2124508026"/>
                    </a:ext>
                  </a:extLst>
                </a:gridCol>
                <a:gridCol w="1277934">
                  <a:extLst>
                    <a:ext uri="{9D8B030D-6E8A-4147-A177-3AD203B41FA5}">
                      <a16:colId xmlns:a16="http://schemas.microsoft.com/office/drawing/2014/main" val="606378"/>
                    </a:ext>
                  </a:extLst>
                </a:gridCol>
                <a:gridCol w="1630468">
                  <a:extLst>
                    <a:ext uri="{9D8B030D-6E8A-4147-A177-3AD203B41FA5}">
                      <a16:colId xmlns:a16="http://schemas.microsoft.com/office/drawing/2014/main" val="1490534810"/>
                    </a:ext>
                  </a:extLst>
                </a:gridCol>
                <a:gridCol w="1366069">
                  <a:extLst>
                    <a:ext uri="{9D8B030D-6E8A-4147-A177-3AD203B41FA5}">
                      <a16:colId xmlns:a16="http://schemas.microsoft.com/office/drawing/2014/main" val="2511036798"/>
                    </a:ext>
                  </a:extLst>
                </a:gridCol>
                <a:gridCol w="1405988">
                  <a:extLst>
                    <a:ext uri="{9D8B030D-6E8A-4147-A177-3AD203B41FA5}">
                      <a16:colId xmlns:a16="http://schemas.microsoft.com/office/drawing/2014/main" val="3559720659"/>
                    </a:ext>
                  </a:extLst>
                </a:gridCol>
              </a:tblGrid>
              <a:tr h="188732">
                <a:tc gridSpan="5">
                  <a:txBody>
                    <a:bodyPr/>
                    <a:lstStyle/>
                    <a:p>
                      <a:pPr algn="ctr" fontAlgn="b"/>
                      <a:r>
                        <a:rPr lang="fr-FR" sz="1200" b="1" u="none" strike="noStrike" dirty="0">
                          <a:effectLst/>
                        </a:rPr>
                        <a:t>CLASSE NORMALE</a:t>
                      </a:r>
                      <a:endParaRPr lang="fr-FR" sz="1200" b="1" i="0" u="none" strike="noStrike" dirty="0">
                        <a:solidFill>
                          <a:srgbClr val="000000"/>
                        </a:solidFill>
                        <a:effectLst/>
                        <a:latin typeface="Times New Roman" panose="02020603050405020304" pitchFamily="18" charset="0"/>
                      </a:endParaRPr>
                    </a:p>
                  </a:txBody>
                  <a:tcPr marL="5852" marR="5852" marT="5852" marB="0" anchor="b">
                    <a:solidFill>
                      <a:schemeClr val="bg2"/>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2">
                  <a:txBody>
                    <a:bodyPr/>
                    <a:lstStyle/>
                    <a:p>
                      <a:pPr algn="ctr" fontAlgn="b"/>
                      <a:r>
                        <a:rPr lang="fr-FR" sz="1200" b="1" i="0" u="none" strike="noStrike" dirty="0">
                          <a:solidFill>
                            <a:srgbClr val="000000"/>
                          </a:solidFill>
                          <a:effectLst/>
                          <a:latin typeface="Calibri" panose="020F0502020204030204" pitchFamily="34" charset="0"/>
                        </a:rPr>
                        <a:t>HORS CLASSE</a:t>
                      </a:r>
                    </a:p>
                  </a:txBody>
                  <a:tcPr marL="5852" marR="5852" marT="5852" marB="0" anchor="b">
                    <a:solidFill>
                      <a:schemeClr val="accent4"/>
                    </a:solidFill>
                  </a:tcPr>
                </a:tc>
                <a:tc hMerge="1">
                  <a:txBody>
                    <a:bodyPr/>
                    <a:lstStyle/>
                    <a:p>
                      <a:pPr algn="l" fontAlgn="b"/>
                      <a:endParaRPr lang="fr-FR" sz="1200" b="1" i="0" u="none" strike="noStrike" dirty="0">
                        <a:solidFill>
                          <a:srgbClr val="000000"/>
                        </a:solidFill>
                        <a:effectLst/>
                        <a:latin typeface="Calibri" panose="020F0502020204030204" pitchFamily="34" charset="0"/>
                      </a:endParaRPr>
                    </a:p>
                  </a:txBody>
                  <a:tcPr marL="5852" marR="5852" marT="5852" marB="0" anchor="b"/>
                </a:tc>
                <a:tc>
                  <a:txBody>
                    <a:bodyPr/>
                    <a:lstStyle/>
                    <a:p>
                      <a:pPr algn="l" fontAlgn="b"/>
                      <a:endParaRPr lang="fr-FR" sz="1000" b="0" i="0" u="none" strike="noStrike" dirty="0">
                        <a:solidFill>
                          <a:srgbClr val="000000"/>
                        </a:solidFill>
                        <a:effectLst/>
                        <a:latin typeface="Calibri" panose="020F0502020204030204" pitchFamily="34" charset="0"/>
                      </a:endParaRPr>
                    </a:p>
                  </a:txBody>
                  <a:tcPr marL="5852" marR="5852" marT="5852" marB="0" anchor="b">
                    <a:solidFill>
                      <a:schemeClr val="accent4"/>
                    </a:solidFill>
                  </a:tcPr>
                </a:tc>
                <a:extLst>
                  <a:ext uri="{0D108BD9-81ED-4DB2-BD59-A6C34878D82A}">
                    <a16:rowId xmlns:a16="http://schemas.microsoft.com/office/drawing/2014/main" val="126668965"/>
                  </a:ext>
                </a:extLst>
              </a:tr>
              <a:tr h="554492">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solidFill>
                      <a:schemeClr val="bg2"/>
                    </a:solidFill>
                  </a:tcPr>
                </a:tc>
                <a:tc gridSpan="3">
                  <a:txBody>
                    <a:bodyPr/>
                    <a:lstStyle/>
                    <a:p>
                      <a:pPr algn="ctr" fontAlgn="b"/>
                      <a:r>
                        <a:rPr lang="fr-FR" sz="1800" u="none" strike="noStrike" dirty="0">
                          <a:effectLst/>
                        </a:rPr>
                        <a:t>Carrière actuelle</a:t>
                      </a:r>
                      <a:endParaRPr lang="fr-FR" sz="1800" b="0" i="0" u="none" strike="noStrike" dirty="0">
                        <a:solidFill>
                          <a:srgbClr val="000000"/>
                        </a:solidFill>
                        <a:effectLst/>
                        <a:latin typeface="Calibri" panose="020F0502020204030204" pitchFamily="34" charset="0"/>
                      </a:endParaRPr>
                    </a:p>
                  </a:txBody>
                  <a:tcPr marL="5852" marR="5852" marT="5852" marB="0" anchor="b">
                    <a:solidFill>
                      <a:schemeClr val="bg2"/>
                    </a:solidFill>
                  </a:tcPr>
                </a:tc>
                <a:tc hMerge="1">
                  <a:txBody>
                    <a:bodyPr/>
                    <a:lstStyle/>
                    <a:p>
                      <a:endParaRPr lang="fr-FR"/>
                    </a:p>
                  </a:txBody>
                  <a:tcPr/>
                </a:tc>
                <a:tc hMerge="1">
                  <a:txBody>
                    <a:bodyPr/>
                    <a:lstStyle/>
                    <a:p>
                      <a:endParaRPr lang="fr-FR"/>
                    </a:p>
                  </a:txBody>
                  <a:tcPr/>
                </a:tc>
                <a:tc>
                  <a:txBody>
                    <a:bodyPr/>
                    <a:lstStyle/>
                    <a:p>
                      <a:pPr algn="l" fontAlgn="b"/>
                      <a:r>
                        <a:rPr lang="fr-FR" sz="1800" u="none" strike="noStrike">
                          <a:effectLst/>
                        </a:rPr>
                        <a:t> </a:t>
                      </a:r>
                      <a:endParaRPr lang="fr-FR" sz="1800" b="0" i="0" u="none" strike="noStrike">
                        <a:solidFill>
                          <a:srgbClr val="000000"/>
                        </a:solidFill>
                        <a:effectLst/>
                        <a:latin typeface="Calibri" panose="020F0502020204030204" pitchFamily="34" charset="0"/>
                      </a:endParaRPr>
                    </a:p>
                  </a:txBody>
                  <a:tcPr marL="5852" marR="5852" marT="5852" marB="0" anchor="b">
                    <a:solidFill>
                      <a:schemeClr val="bg2"/>
                    </a:solidFill>
                  </a:tcPr>
                </a:tc>
                <a:tc gridSpan="2">
                  <a:txBody>
                    <a:bodyPr/>
                    <a:lstStyle/>
                    <a:p>
                      <a:pPr algn="ctr" fontAlgn="b"/>
                      <a:r>
                        <a:rPr lang="fr-FR" sz="1800" b="0" i="0" u="none" strike="noStrike" dirty="0">
                          <a:solidFill>
                            <a:srgbClr val="000000"/>
                          </a:solidFill>
                          <a:effectLst/>
                          <a:latin typeface="Calibri" panose="020F0502020204030204" pitchFamily="34" charset="0"/>
                        </a:rPr>
                        <a:t>Carrière actuelle</a:t>
                      </a:r>
                    </a:p>
                  </a:txBody>
                  <a:tcPr marL="5852" marR="5852" marT="5852" marB="0" anchor="b">
                    <a:solidFill>
                      <a:schemeClr val="accent4"/>
                    </a:solidFill>
                  </a:tcPr>
                </a:tc>
                <a:tc hMerge="1">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solidFill>
                      <a:schemeClr val="accent4"/>
                    </a:solidFill>
                  </a:tcPr>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solidFill>
                      <a:schemeClr val="accent4"/>
                    </a:solidFill>
                  </a:tcPr>
                </a:tc>
                <a:extLst>
                  <a:ext uri="{0D108BD9-81ED-4DB2-BD59-A6C34878D82A}">
                    <a16:rowId xmlns:a16="http://schemas.microsoft.com/office/drawing/2014/main" val="2976717620"/>
                  </a:ext>
                </a:extLst>
              </a:tr>
              <a:tr h="828812">
                <a:tc>
                  <a:txBody>
                    <a:bodyPr/>
                    <a:lstStyle/>
                    <a:p>
                      <a:pPr algn="ctr" fontAlgn="b"/>
                      <a:r>
                        <a:rPr lang="fr-FR" sz="1800" u="none" strike="noStrike">
                          <a:effectLst/>
                        </a:rPr>
                        <a:t>Échelon</a:t>
                      </a:r>
                      <a:endParaRPr lang="fr-FR" sz="1800" b="0" i="0" u="none" strike="noStrike">
                        <a:solidFill>
                          <a:srgbClr val="000000"/>
                        </a:solidFill>
                        <a:effectLst/>
                        <a:latin typeface="Times New Roman" panose="02020603050405020304" pitchFamily="18" charset="0"/>
                      </a:endParaRPr>
                    </a:p>
                  </a:txBody>
                  <a:tcPr marL="5852" marR="5852" marT="5852" marB="0" anchor="b">
                    <a:solidFill>
                      <a:schemeClr val="bg2"/>
                    </a:solidFill>
                  </a:tcPr>
                </a:tc>
                <a:tc gridSpan="3">
                  <a:txBody>
                    <a:bodyPr/>
                    <a:lstStyle/>
                    <a:p>
                      <a:pPr algn="ctr" fontAlgn="b"/>
                      <a:r>
                        <a:rPr lang="fr-FR" sz="1800" u="none" strike="noStrike" dirty="0">
                          <a:effectLst/>
                        </a:rPr>
                        <a:t>durée</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chemeClr val="bg2"/>
                    </a:solidFill>
                  </a:tcPr>
                </a:tc>
                <a:tc hMerge="1">
                  <a:txBody>
                    <a:bodyPr/>
                    <a:lstStyle/>
                    <a:p>
                      <a:endParaRPr lang="fr-FR"/>
                    </a:p>
                  </a:txBody>
                  <a:tcPr/>
                </a:tc>
                <a:tc hMerge="1">
                  <a:txBody>
                    <a:bodyPr/>
                    <a:lstStyle/>
                    <a:p>
                      <a:endParaRPr lang="fr-FR"/>
                    </a:p>
                  </a:txBody>
                  <a:tcPr/>
                </a:tc>
                <a:tc>
                  <a:txBody>
                    <a:bodyPr/>
                    <a:lstStyle/>
                    <a:p>
                      <a:pPr algn="ctr" fontAlgn="b"/>
                      <a:r>
                        <a:rPr lang="fr-FR" sz="1800" u="none" strike="noStrike" dirty="0">
                          <a:effectLst/>
                        </a:rPr>
                        <a:t>durée NC</a:t>
                      </a:r>
                      <a:endParaRPr lang="fr-FR" sz="1800" b="1" i="0" u="none" strike="noStrike" dirty="0">
                        <a:solidFill>
                          <a:srgbClr val="000000"/>
                        </a:solidFill>
                        <a:effectLst/>
                        <a:latin typeface="Times New Roman" panose="02020603050405020304" pitchFamily="18" charset="0"/>
                      </a:endParaRPr>
                    </a:p>
                  </a:txBody>
                  <a:tcPr marL="5852" marR="5852" marT="5852" marB="0" anchor="b">
                    <a:solidFill>
                      <a:schemeClr val="bg2"/>
                    </a:solidFill>
                  </a:tcPr>
                </a:tc>
                <a:tc>
                  <a:txBody>
                    <a:bodyPr/>
                    <a:lstStyle/>
                    <a:p>
                      <a:pPr algn="ctr" fontAlgn="ctr"/>
                      <a:r>
                        <a:rPr lang="fr-FR" sz="1800" u="none" strike="noStrike">
                          <a:effectLst/>
                        </a:rPr>
                        <a:t>Échelon</a:t>
                      </a:r>
                      <a:endParaRPr lang="fr-FR" sz="1800" b="0" i="0" u="none" strike="noStrike">
                        <a:solidFill>
                          <a:srgbClr val="000000"/>
                        </a:solidFill>
                        <a:effectLst/>
                        <a:latin typeface="Times New Roman" panose="02020603050405020304" pitchFamily="18" charset="0"/>
                      </a:endParaRPr>
                    </a:p>
                  </a:txBody>
                  <a:tcPr marL="5852" marR="5852" marT="5852" marB="0" anchor="ctr">
                    <a:solidFill>
                      <a:schemeClr val="accent4"/>
                    </a:solidFill>
                  </a:tcPr>
                </a:tc>
                <a:tc>
                  <a:txBody>
                    <a:bodyPr/>
                    <a:lstStyle/>
                    <a:p>
                      <a:pPr algn="ctr" fontAlgn="ctr"/>
                      <a:r>
                        <a:rPr lang="fr-FR" sz="1800" u="none" strike="noStrike" dirty="0">
                          <a:effectLst/>
                        </a:rPr>
                        <a:t>durée</a:t>
                      </a:r>
                      <a:endParaRPr lang="fr-FR" sz="1800" b="0" i="0" u="none" strike="noStrike" dirty="0">
                        <a:solidFill>
                          <a:srgbClr val="000000"/>
                        </a:solidFill>
                        <a:effectLst/>
                        <a:latin typeface="Times New Roman" panose="02020603050405020304" pitchFamily="18" charset="0"/>
                      </a:endParaRPr>
                    </a:p>
                  </a:txBody>
                  <a:tcPr marL="5852" marR="5852" marT="5852" marB="0" anchor="ctr">
                    <a:solidFill>
                      <a:schemeClr val="accent4"/>
                    </a:solidFill>
                  </a:tcPr>
                </a:tc>
                <a:tc>
                  <a:txBody>
                    <a:bodyPr/>
                    <a:lstStyle/>
                    <a:p>
                      <a:pPr algn="ctr" fontAlgn="ctr"/>
                      <a:r>
                        <a:rPr lang="fr-FR" sz="1800" u="none" strike="noStrike" dirty="0">
                          <a:effectLst/>
                        </a:rPr>
                        <a:t>Durée NC </a:t>
                      </a:r>
                      <a:endParaRPr lang="fr-FR" sz="1800" b="0" i="0" u="none" strike="noStrike" dirty="0">
                        <a:solidFill>
                          <a:srgbClr val="000000"/>
                        </a:solidFill>
                        <a:effectLst/>
                        <a:latin typeface="Calibri" panose="020F0502020204030204" pitchFamily="34" charset="0"/>
                      </a:endParaRPr>
                    </a:p>
                  </a:txBody>
                  <a:tcPr marL="5852" marR="5852" marT="5852" marB="0" anchor="ctr">
                    <a:solidFill>
                      <a:schemeClr val="accent4"/>
                    </a:solidFill>
                  </a:tcPr>
                </a:tc>
                <a:extLst>
                  <a:ext uri="{0D108BD9-81ED-4DB2-BD59-A6C34878D82A}">
                    <a16:rowId xmlns:a16="http://schemas.microsoft.com/office/drawing/2014/main" val="714998624"/>
                  </a:ext>
                </a:extLst>
              </a:tr>
              <a:tr h="280172">
                <a:tc>
                  <a:txBody>
                    <a:bodyPr/>
                    <a:lstStyle/>
                    <a:p>
                      <a:pPr algn="ctr" fontAlgn="b"/>
                      <a:r>
                        <a:rPr lang="fr-FR" sz="1800" u="none" strike="noStrike">
                          <a:effectLst/>
                        </a:rPr>
                        <a:t>11</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20</a:t>
                      </a:r>
                      <a:endParaRPr lang="fr-FR" sz="1800" b="0"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26</a:t>
                      </a:r>
                      <a:endParaRPr lang="fr-FR" sz="1800" b="0"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30</a:t>
                      </a:r>
                      <a:endParaRPr lang="fr-FR" sz="1800" b="0"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a:effectLst/>
                        </a:rPr>
                        <a:t>26</a:t>
                      </a:r>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ctr" fontAlgn="ctr"/>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ctr">
                    <a:solidFill>
                      <a:srgbClr val="FFFF00"/>
                    </a:solidFill>
                  </a:tcPr>
                </a:tc>
                <a:tc>
                  <a:txBody>
                    <a:bodyPr/>
                    <a:lstStyle/>
                    <a:p>
                      <a:pPr algn="ctr" fontAlgn="ctr"/>
                      <a:r>
                        <a:rPr lang="fr-FR" sz="1800" u="none" strike="noStrike">
                          <a:effectLst/>
                        </a:rPr>
                        <a:t>2,5</a:t>
                      </a:r>
                      <a:endParaRPr lang="fr-FR" sz="1800" b="0" i="0" u="none" strike="noStrike">
                        <a:solidFill>
                          <a:srgbClr val="000000"/>
                        </a:solidFill>
                        <a:effectLst/>
                        <a:latin typeface="Calibri" panose="020F0502020204030204" pitchFamily="34" charset="0"/>
                      </a:endParaRPr>
                    </a:p>
                  </a:txBody>
                  <a:tcPr marL="5852" marR="5852" marT="5852" marB="0" anchor="ctr"/>
                </a:tc>
                <a:extLst>
                  <a:ext uri="{0D108BD9-81ED-4DB2-BD59-A6C34878D82A}">
                    <a16:rowId xmlns:a16="http://schemas.microsoft.com/office/drawing/2014/main" val="2552240736"/>
                  </a:ext>
                </a:extLst>
              </a:tr>
              <a:tr h="327478">
                <a:tc>
                  <a:txBody>
                    <a:bodyPr/>
                    <a:lstStyle/>
                    <a:p>
                      <a:pPr algn="ctr" fontAlgn="b"/>
                      <a:r>
                        <a:rPr lang="fr-FR" sz="1800" u="none" strike="noStrike">
                          <a:effectLst/>
                        </a:rPr>
                        <a:t>10</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a:txBody>
                    <a:bodyPr/>
                    <a:lstStyle/>
                    <a:p>
                      <a:pPr algn="ctr" fontAlgn="b"/>
                      <a:r>
                        <a:rPr lang="fr-FR" sz="1800" u="none" strike="noStrike" dirty="0">
                          <a:effectLst/>
                        </a:rPr>
                        <a:t>4,5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5,5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4</a:t>
                      </a:r>
                      <a:endParaRPr lang="fr-FR" sz="1800" b="1"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ctr"/>
                      <a:r>
                        <a:rPr lang="fr-FR" sz="1800" u="none" strike="noStrike" dirty="0">
                          <a:effectLst/>
                        </a:rPr>
                        <a:t>4</a:t>
                      </a:r>
                      <a:endParaRPr lang="fr-FR" sz="1800" b="0" i="0" u="none" strike="noStrike" dirty="0">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ctr">
                    <a:solidFill>
                      <a:srgbClr val="FFFF00"/>
                    </a:solidFill>
                  </a:tcPr>
                </a:tc>
                <a:tc>
                  <a:txBody>
                    <a:bodyPr/>
                    <a:lstStyle/>
                    <a:p>
                      <a:pPr algn="ctr" fontAlgn="ctr"/>
                      <a:r>
                        <a:rPr lang="fr-FR" sz="1800" u="none" strike="noStrike" dirty="0">
                          <a:effectLst/>
                        </a:rPr>
                        <a:t>2</a:t>
                      </a:r>
                      <a:endParaRPr lang="fr-FR" sz="1800" b="0" i="0" u="none" strike="noStrike" dirty="0">
                        <a:solidFill>
                          <a:srgbClr val="000000"/>
                        </a:solidFill>
                        <a:effectLst/>
                        <a:latin typeface="Calibri" panose="020F0502020204030204" pitchFamily="34" charset="0"/>
                      </a:endParaRPr>
                    </a:p>
                  </a:txBody>
                  <a:tcPr marL="5852" marR="5852" marT="5852" marB="0" anchor="ctr"/>
                </a:tc>
                <a:extLst>
                  <a:ext uri="{0D108BD9-81ED-4DB2-BD59-A6C34878D82A}">
                    <a16:rowId xmlns:a16="http://schemas.microsoft.com/office/drawing/2014/main" val="3378222204"/>
                  </a:ext>
                </a:extLst>
              </a:tr>
              <a:tr h="277586">
                <a:tc>
                  <a:txBody>
                    <a:bodyPr/>
                    <a:lstStyle/>
                    <a:p>
                      <a:pPr algn="ctr" fontAlgn="b"/>
                      <a:r>
                        <a:rPr lang="fr-FR" sz="1800" u="none" strike="noStrike">
                          <a:effectLst/>
                        </a:rPr>
                        <a:t>9</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a:txBody>
                    <a:bodyPr/>
                    <a:lstStyle/>
                    <a:p>
                      <a:pPr algn="ctr" fontAlgn="b"/>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a:effectLst/>
                        </a:rPr>
                        <a:t>4</a:t>
                      </a:r>
                      <a:endParaRPr lang="fr-FR" sz="1800" b="1"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ctr"/>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ctr">
                    <a:solidFill>
                      <a:srgbClr val="FFFF00"/>
                    </a:solidFill>
                  </a:tcPr>
                </a:tc>
                <a:tc>
                  <a:txBody>
                    <a:bodyPr/>
                    <a:lstStyle/>
                    <a:p>
                      <a:pPr algn="ctr" fontAlgn="ctr"/>
                      <a:r>
                        <a:rPr lang="fr-FR" sz="1800" u="none" strike="noStrike">
                          <a:effectLst/>
                        </a:rPr>
                        <a:t>2</a:t>
                      </a:r>
                      <a:endParaRPr lang="fr-FR" sz="1800" b="0" i="0" u="none" strike="noStrike">
                        <a:solidFill>
                          <a:srgbClr val="000000"/>
                        </a:solidFill>
                        <a:effectLst/>
                        <a:latin typeface="Calibri" panose="020F0502020204030204" pitchFamily="34" charset="0"/>
                      </a:endParaRPr>
                    </a:p>
                  </a:txBody>
                  <a:tcPr marL="5852" marR="5852" marT="5852" marB="0" anchor="ctr"/>
                </a:tc>
                <a:extLst>
                  <a:ext uri="{0D108BD9-81ED-4DB2-BD59-A6C34878D82A}">
                    <a16:rowId xmlns:a16="http://schemas.microsoft.com/office/drawing/2014/main" val="193704860"/>
                  </a:ext>
                </a:extLst>
              </a:tr>
              <a:tr h="307656">
                <a:tc>
                  <a:txBody>
                    <a:bodyPr/>
                    <a:lstStyle/>
                    <a:p>
                      <a:pPr algn="ctr" fontAlgn="b"/>
                      <a:r>
                        <a:rPr lang="fr-FR" sz="1800" u="none" strike="noStrike">
                          <a:effectLst/>
                        </a:rPr>
                        <a:t>8</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solidFill>
                            <a:schemeClr val="bg1"/>
                          </a:solidFill>
                          <a:effectLst/>
                        </a:rPr>
                        <a:t>2,5</a:t>
                      </a:r>
                      <a:endParaRPr lang="fr-FR" sz="1800" b="0" i="0" u="none" strike="noStrike" dirty="0">
                        <a:solidFill>
                          <a:schemeClr val="bg1"/>
                        </a:solidFill>
                        <a:effectLst/>
                        <a:latin typeface="Times New Roman" panose="02020603050405020304" pitchFamily="18" charset="0"/>
                      </a:endParaRPr>
                    </a:p>
                  </a:txBody>
                  <a:tcPr marL="5852" marR="5852" marT="5852" marB="0" anchor="b">
                    <a:solidFill>
                      <a:schemeClr val="tx1"/>
                    </a:solidFill>
                  </a:tcPr>
                </a:tc>
                <a:tc>
                  <a:txBody>
                    <a:bodyPr/>
                    <a:lstStyle/>
                    <a:p>
                      <a:pPr algn="ctr" fontAlgn="b"/>
                      <a:r>
                        <a:rPr lang="fr-FR" sz="1800" u="none" strike="noStrike" dirty="0">
                          <a:effectLst/>
                        </a:rPr>
                        <a:t>4</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4,5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a:effectLst/>
                        </a:rPr>
                        <a:t>3,5</a:t>
                      </a:r>
                      <a:endParaRPr lang="fr-FR" sz="1800" b="1"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ctr"/>
                      <a:r>
                        <a:rPr lang="fr-FR" sz="1800" u="none" strike="noStrike">
                          <a:effectLst/>
                        </a:rPr>
                        <a:t>2</a:t>
                      </a:r>
                      <a:endParaRPr lang="fr-FR" sz="1800" b="0" i="0" u="none" strike="noStrike">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5852" marR="5852" marT="5852" marB="0" anchor="ctr"/>
                </a:tc>
                <a:extLst>
                  <a:ext uri="{0D108BD9-81ED-4DB2-BD59-A6C34878D82A}">
                    <a16:rowId xmlns:a16="http://schemas.microsoft.com/office/drawing/2014/main" val="1123362032"/>
                  </a:ext>
                </a:extLst>
              </a:tr>
              <a:tr h="293915">
                <a:tc>
                  <a:txBody>
                    <a:bodyPr/>
                    <a:lstStyle/>
                    <a:p>
                      <a:pPr algn="ctr" fontAlgn="b"/>
                      <a:r>
                        <a:rPr lang="fr-FR" sz="1800" u="none" strike="noStrike">
                          <a:effectLst/>
                        </a:rPr>
                        <a:t>7</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a:txBody>
                    <a:bodyPr/>
                    <a:lstStyle/>
                    <a:p>
                      <a:pPr algn="ctr" fontAlgn="b"/>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3</a:t>
                      </a:r>
                      <a:endParaRPr lang="fr-FR" sz="1800" b="1"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ctr" fontAlgn="ctr"/>
                      <a:r>
                        <a:rPr lang="fr-FR" sz="1800" u="none" strike="noStrike">
                          <a:effectLst/>
                        </a:rPr>
                        <a:t>1</a:t>
                      </a:r>
                      <a:endParaRPr lang="fr-FR" sz="1800" b="0" i="0" u="none" strike="noStrike">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a:effectLst/>
                        </a:rPr>
                        <a:t>2,5</a:t>
                      </a:r>
                      <a:endParaRPr lang="fr-FR" sz="1800" b="0" i="0" u="none" strike="noStrike">
                        <a:solidFill>
                          <a:srgbClr val="000000"/>
                        </a:solidFill>
                        <a:effectLst/>
                        <a:latin typeface="Times New Roman" panose="02020603050405020304" pitchFamily="18" charset="0"/>
                      </a:endParaRPr>
                    </a:p>
                  </a:txBody>
                  <a:tcPr marL="5852" marR="5852" marT="5852" marB="0" anchor="ctr"/>
                </a:tc>
                <a:tc>
                  <a:txBody>
                    <a:bodyPr/>
                    <a:lstStyle/>
                    <a:p>
                      <a:pPr algn="ctr" fontAlgn="ctr"/>
                      <a:r>
                        <a:rPr lang="fr-FR" sz="1800" u="none" strike="noStrike" dirty="0">
                          <a:effectLst/>
                        </a:rPr>
                        <a:t> </a:t>
                      </a:r>
                      <a:endParaRPr lang="fr-FR" sz="1800" b="0" i="0" u="none" strike="noStrike" dirty="0">
                        <a:solidFill>
                          <a:srgbClr val="000000"/>
                        </a:solidFill>
                        <a:effectLst/>
                        <a:latin typeface="Calibri" panose="020F0502020204030204" pitchFamily="34" charset="0"/>
                      </a:endParaRPr>
                    </a:p>
                  </a:txBody>
                  <a:tcPr marL="5852" marR="5852" marT="5852" marB="0" anchor="ctr"/>
                </a:tc>
                <a:extLst>
                  <a:ext uri="{0D108BD9-81ED-4DB2-BD59-A6C34878D82A}">
                    <a16:rowId xmlns:a16="http://schemas.microsoft.com/office/drawing/2014/main" val="1971052010"/>
                  </a:ext>
                </a:extLst>
              </a:tr>
              <a:tr h="244928">
                <a:tc>
                  <a:txBody>
                    <a:bodyPr/>
                    <a:lstStyle/>
                    <a:p>
                      <a:pPr algn="ctr" fontAlgn="b"/>
                      <a:r>
                        <a:rPr lang="fr-FR" sz="1800" u="none" strike="noStrike">
                          <a:effectLst/>
                        </a:rPr>
                        <a:t>6</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3</a:t>
                      </a:r>
                      <a:endParaRPr lang="fr-FR" sz="1800" b="1"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3794687430"/>
                  </a:ext>
                </a:extLst>
              </a:tr>
              <a:tr h="315821">
                <a:tc>
                  <a:txBody>
                    <a:bodyPr/>
                    <a:lstStyle/>
                    <a:p>
                      <a:pPr algn="ctr" fontAlgn="b"/>
                      <a:r>
                        <a:rPr lang="fr-FR" sz="1800" u="none" strike="noStrike">
                          <a:effectLst/>
                        </a:rPr>
                        <a:t>5</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a:effectLst/>
                        </a:rPr>
                        <a:t>2,5</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dirty="0">
                          <a:effectLst/>
                        </a:rPr>
                        <a:t>3</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3,5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a:effectLst/>
                        </a:rPr>
                        <a:t>2,5</a:t>
                      </a:r>
                      <a:endParaRPr lang="fr-FR" sz="1800" b="1" i="0" u="none" strike="noStrike">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2315912709"/>
                  </a:ext>
                </a:extLst>
              </a:tr>
              <a:tr h="280172">
                <a:tc>
                  <a:txBody>
                    <a:bodyPr/>
                    <a:lstStyle/>
                    <a:p>
                      <a:pPr algn="ctr" fontAlgn="b"/>
                      <a:r>
                        <a:rPr lang="fr-FR" sz="1800" u="none" strike="noStrike">
                          <a:effectLst/>
                        </a:rPr>
                        <a:t>4</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a:effectLst/>
                        </a:rPr>
                        <a:t>2</a:t>
                      </a:r>
                      <a:endParaRPr lang="fr-FR" sz="1800" b="0" i="0" u="none" strike="noStrike">
                        <a:solidFill>
                          <a:srgbClr val="000000"/>
                        </a:solidFill>
                        <a:effectLst/>
                        <a:latin typeface="Times New Roman" panose="02020603050405020304" pitchFamily="18" charset="0"/>
                      </a:endParaRPr>
                    </a:p>
                  </a:txBody>
                  <a:tcPr marL="5852" marR="5852" marT="5852" marB="0" anchor="b"/>
                </a:tc>
                <a:tc>
                  <a:txBody>
                    <a:bodyPr/>
                    <a:lstStyle/>
                    <a:p>
                      <a:pPr algn="ctr" fontAlgn="b"/>
                      <a:r>
                        <a:rPr lang="fr-FR" sz="1800" u="none" strike="noStrike">
                          <a:effectLst/>
                        </a:rPr>
                        <a:t>2,5</a:t>
                      </a:r>
                      <a:endParaRPr lang="fr-FR" sz="1800" b="0" i="0" u="none" strike="noStrike">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dirty="0">
                          <a:effectLst/>
                        </a:rPr>
                        <a:t>2,5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FF00"/>
                    </a:solidFill>
                  </a:tcPr>
                </a:tc>
                <a:tc>
                  <a:txBody>
                    <a:bodyPr/>
                    <a:lstStyle/>
                    <a:p>
                      <a:pPr algn="ctr" fontAlgn="b"/>
                      <a:r>
                        <a:rPr lang="fr-FR" sz="1800" u="none" strike="noStrike">
                          <a:effectLst/>
                        </a:rPr>
                        <a:t>2</a:t>
                      </a:r>
                      <a:endParaRPr lang="fr-FR" sz="1800" b="1" i="0" u="none" strike="noStrike">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1673354061"/>
                  </a:ext>
                </a:extLst>
              </a:tr>
              <a:tr h="525748">
                <a:tc>
                  <a:txBody>
                    <a:bodyPr/>
                    <a:lstStyle/>
                    <a:p>
                      <a:pPr algn="ctr" fontAlgn="b"/>
                      <a:r>
                        <a:rPr lang="fr-FR" sz="1800" u="none" strike="noStrike">
                          <a:effectLst/>
                        </a:rPr>
                        <a:t>3</a:t>
                      </a:r>
                      <a:endParaRPr lang="fr-FR" sz="1800" b="0" i="0" u="none" strike="noStrike">
                        <a:solidFill>
                          <a:srgbClr val="000000"/>
                        </a:solidFill>
                        <a:effectLst/>
                        <a:latin typeface="Times New Roman" panose="02020603050405020304" pitchFamily="18" charset="0"/>
                      </a:endParaRPr>
                    </a:p>
                  </a:txBody>
                  <a:tcPr marL="5852" marR="5852" marT="5852" marB="0" anchor="b"/>
                </a:tc>
                <a:tc gridSpan="3">
                  <a:txBody>
                    <a:bodyPr/>
                    <a:lstStyle/>
                    <a:p>
                      <a:pPr algn="ctr" fontAlgn="b"/>
                      <a:r>
                        <a:rPr lang="fr-FR" sz="1800" u="none" strike="noStrike" dirty="0">
                          <a:effectLst/>
                        </a:rPr>
                        <a:t>1</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hMerge="1">
                  <a:txBody>
                    <a:bodyPr/>
                    <a:lstStyle/>
                    <a:p>
                      <a:endParaRPr lang="fr-FR"/>
                    </a:p>
                  </a:txBody>
                  <a:tcPr/>
                </a:tc>
                <a:tc hMerge="1">
                  <a:txBody>
                    <a:bodyPr/>
                    <a:lstStyle/>
                    <a:p>
                      <a:endParaRPr lang="fr-FR"/>
                    </a:p>
                  </a:txBody>
                  <a:tcPr/>
                </a:tc>
                <a:tc>
                  <a:txBody>
                    <a:bodyPr/>
                    <a:lstStyle/>
                    <a:p>
                      <a:pPr algn="ctr" fontAlgn="b"/>
                      <a:r>
                        <a:rPr lang="fr-FR" sz="1800" u="none" strike="noStrike">
                          <a:effectLst/>
                        </a:rPr>
                        <a:t>2</a:t>
                      </a:r>
                      <a:endParaRPr lang="fr-FR" sz="1800" b="1" i="0" u="none" strike="noStrike">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1702199586"/>
                  </a:ext>
                </a:extLst>
              </a:tr>
              <a:tr h="280172">
                <a:tc>
                  <a:txBody>
                    <a:bodyPr/>
                    <a:lstStyle/>
                    <a:p>
                      <a:pPr algn="ctr" fontAlgn="b"/>
                      <a:r>
                        <a:rPr lang="fr-FR" sz="1800" u="none" strike="noStrike" dirty="0">
                          <a:effectLst/>
                        </a:rPr>
                        <a:t>2</a:t>
                      </a:r>
                      <a:endParaRPr lang="fr-FR" sz="1800" b="0" i="0" u="none" strike="noStrike" dirty="0">
                        <a:solidFill>
                          <a:srgbClr val="000000"/>
                        </a:solidFill>
                        <a:effectLst/>
                        <a:latin typeface="Times New Roman" panose="02020603050405020304" pitchFamily="18" charset="0"/>
                      </a:endParaRPr>
                    </a:p>
                  </a:txBody>
                  <a:tcPr marL="5852" marR="5852" marT="5852" marB="0" anchor="b"/>
                </a:tc>
                <a:tc gridSpan="3">
                  <a:txBody>
                    <a:bodyPr/>
                    <a:lstStyle/>
                    <a:p>
                      <a:pPr algn="ctr" fontAlgn="b"/>
                      <a:r>
                        <a:rPr lang="fr-FR" sz="1800" u="none" strike="noStrike" dirty="0">
                          <a:effectLst/>
                        </a:rPr>
                        <a:t>0,75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hMerge="1">
                  <a:txBody>
                    <a:bodyPr/>
                    <a:lstStyle/>
                    <a:p>
                      <a:endParaRPr lang="fr-FR"/>
                    </a:p>
                  </a:txBody>
                  <a:tcPr/>
                </a:tc>
                <a:tc hMerge="1">
                  <a:txBody>
                    <a:bodyPr/>
                    <a:lstStyle/>
                    <a:p>
                      <a:endParaRPr lang="fr-FR"/>
                    </a:p>
                  </a:txBody>
                  <a:tcPr/>
                </a:tc>
                <a:tc>
                  <a:txBody>
                    <a:bodyPr/>
                    <a:lstStyle/>
                    <a:p>
                      <a:pPr algn="ctr" fontAlgn="b"/>
                      <a:r>
                        <a:rPr lang="fr-FR" sz="1800" u="none" strike="noStrike" dirty="0">
                          <a:effectLst/>
                        </a:rPr>
                        <a:t>1</a:t>
                      </a:r>
                      <a:endParaRPr lang="fr-FR" sz="1800" b="1"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2289085760"/>
                  </a:ext>
                </a:extLst>
              </a:tr>
              <a:tr h="280172">
                <a:tc>
                  <a:txBody>
                    <a:bodyPr/>
                    <a:lstStyle/>
                    <a:p>
                      <a:pPr algn="ctr" fontAlgn="b"/>
                      <a:r>
                        <a:rPr lang="fr-FR" sz="1800" u="none" strike="noStrike">
                          <a:effectLst/>
                        </a:rPr>
                        <a:t>1</a:t>
                      </a:r>
                      <a:endParaRPr lang="fr-FR" sz="1800" b="0" i="0" u="none" strike="noStrike">
                        <a:solidFill>
                          <a:srgbClr val="000000"/>
                        </a:solidFill>
                        <a:effectLst/>
                        <a:latin typeface="Times New Roman" panose="02020603050405020304" pitchFamily="18" charset="0"/>
                      </a:endParaRPr>
                    </a:p>
                  </a:txBody>
                  <a:tcPr marL="5852" marR="5852" marT="5852" marB="0" anchor="b"/>
                </a:tc>
                <a:tc gridSpan="3">
                  <a:txBody>
                    <a:bodyPr/>
                    <a:lstStyle/>
                    <a:p>
                      <a:pPr algn="ctr" fontAlgn="b"/>
                      <a:r>
                        <a:rPr lang="fr-FR" sz="1800" u="none" strike="noStrike" dirty="0">
                          <a:effectLst/>
                        </a:rPr>
                        <a:t>0,25</a:t>
                      </a:r>
                      <a:endParaRPr lang="fr-FR" sz="1800" b="0" i="0" u="none" strike="noStrike" dirty="0">
                        <a:solidFill>
                          <a:srgbClr val="000000"/>
                        </a:solidFill>
                        <a:effectLst/>
                        <a:latin typeface="Times New Roman" panose="02020603050405020304" pitchFamily="18" charset="0"/>
                      </a:endParaRPr>
                    </a:p>
                  </a:txBody>
                  <a:tcPr marL="5852" marR="5852" marT="5852" marB="0" anchor="b">
                    <a:solidFill>
                      <a:srgbClr val="FF0000"/>
                    </a:solidFill>
                  </a:tcPr>
                </a:tc>
                <a:tc hMerge="1">
                  <a:txBody>
                    <a:bodyPr/>
                    <a:lstStyle/>
                    <a:p>
                      <a:endParaRPr lang="fr-FR"/>
                    </a:p>
                  </a:txBody>
                  <a:tcPr/>
                </a:tc>
                <a:tc hMerge="1">
                  <a:txBody>
                    <a:bodyPr/>
                    <a:lstStyle/>
                    <a:p>
                      <a:endParaRPr lang="fr-FR"/>
                    </a:p>
                  </a:txBody>
                  <a:tcPr/>
                </a:tc>
                <a:tc>
                  <a:txBody>
                    <a:bodyPr/>
                    <a:lstStyle/>
                    <a:p>
                      <a:pPr algn="ctr" fontAlgn="b"/>
                      <a:r>
                        <a:rPr lang="fr-FR" sz="1800" u="none" strike="noStrike" dirty="0">
                          <a:effectLst/>
                        </a:rPr>
                        <a:t>1</a:t>
                      </a:r>
                      <a:endParaRPr lang="fr-FR" sz="1800" b="1" i="0" u="none" strike="noStrike" dirty="0">
                        <a:solidFill>
                          <a:srgbClr val="000000"/>
                        </a:solidFill>
                        <a:effectLst/>
                        <a:latin typeface="Times New Roman" panose="02020603050405020304" pitchFamily="18"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a:solidFill>
                          <a:srgbClr val="000000"/>
                        </a:solidFill>
                        <a:effectLst/>
                        <a:latin typeface="Calibri" panose="020F0502020204030204" pitchFamily="34" charset="0"/>
                      </a:endParaRPr>
                    </a:p>
                  </a:txBody>
                  <a:tcPr marL="5852" marR="5852" marT="5852" marB="0" anchor="b"/>
                </a:tc>
                <a:tc>
                  <a:txBody>
                    <a:bodyPr/>
                    <a:lstStyle/>
                    <a:p>
                      <a:pPr algn="l" fontAlgn="b"/>
                      <a:endParaRPr lang="fr-FR" sz="1800" b="0" i="0" u="none" strike="noStrike" dirty="0">
                        <a:solidFill>
                          <a:srgbClr val="000000"/>
                        </a:solidFill>
                        <a:effectLst/>
                        <a:latin typeface="Calibri" panose="020F0502020204030204" pitchFamily="34" charset="0"/>
                      </a:endParaRPr>
                    </a:p>
                  </a:txBody>
                  <a:tcPr marL="5852" marR="5852" marT="5852" marB="0" anchor="b"/>
                </a:tc>
                <a:extLst>
                  <a:ext uri="{0D108BD9-81ED-4DB2-BD59-A6C34878D82A}">
                    <a16:rowId xmlns:a16="http://schemas.microsoft.com/office/drawing/2014/main" val="1600349002"/>
                  </a:ext>
                </a:extLst>
              </a:tr>
            </a:tbl>
          </a:graphicData>
        </a:graphic>
      </p:graphicFrame>
      <p:sp>
        <p:nvSpPr>
          <p:cNvPr id="6"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10716261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nvPr>
        </p:nvGraphicFramePr>
        <p:xfrm>
          <a:off x="1141340" y="236729"/>
          <a:ext cx="9236768" cy="5939540"/>
        </p:xfrm>
        <a:graphic>
          <a:graphicData uri="http://schemas.openxmlformats.org/drawingml/2006/table">
            <a:tbl>
              <a:tblPr/>
              <a:tblGrid>
                <a:gridCol w="1154596">
                  <a:extLst>
                    <a:ext uri="{9D8B030D-6E8A-4147-A177-3AD203B41FA5}">
                      <a16:colId xmlns:a16="http://schemas.microsoft.com/office/drawing/2014/main" val="252395226"/>
                    </a:ext>
                  </a:extLst>
                </a:gridCol>
                <a:gridCol w="1154596">
                  <a:extLst>
                    <a:ext uri="{9D8B030D-6E8A-4147-A177-3AD203B41FA5}">
                      <a16:colId xmlns:a16="http://schemas.microsoft.com/office/drawing/2014/main" val="3124115516"/>
                    </a:ext>
                  </a:extLst>
                </a:gridCol>
                <a:gridCol w="1154596">
                  <a:extLst>
                    <a:ext uri="{9D8B030D-6E8A-4147-A177-3AD203B41FA5}">
                      <a16:colId xmlns:a16="http://schemas.microsoft.com/office/drawing/2014/main" val="1113509134"/>
                    </a:ext>
                  </a:extLst>
                </a:gridCol>
                <a:gridCol w="1154596">
                  <a:extLst>
                    <a:ext uri="{9D8B030D-6E8A-4147-A177-3AD203B41FA5}">
                      <a16:colId xmlns:a16="http://schemas.microsoft.com/office/drawing/2014/main" val="771411083"/>
                    </a:ext>
                  </a:extLst>
                </a:gridCol>
                <a:gridCol w="1154596">
                  <a:extLst>
                    <a:ext uri="{9D8B030D-6E8A-4147-A177-3AD203B41FA5}">
                      <a16:colId xmlns:a16="http://schemas.microsoft.com/office/drawing/2014/main" val="3979751975"/>
                    </a:ext>
                  </a:extLst>
                </a:gridCol>
                <a:gridCol w="1154596">
                  <a:extLst>
                    <a:ext uri="{9D8B030D-6E8A-4147-A177-3AD203B41FA5}">
                      <a16:colId xmlns:a16="http://schemas.microsoft.com/office/drawing/2014/main" val="2033155443"/>
                    </a:ext>
                  </a:extLst>
                </a:gridCol>
                <a:gridCol w="1154596">
                  <a:extLst>
                    <a:ext uri="{9D8B030D-6E8A-4147-A177-3AD203B41FA5}">
                      <a16:colId xmlns:a16="http://schemas.microsoft.com/office/drawing/2014/main" val="2004722949"/>
                    </a:ext>
                  </a:extLst>
                </a:gridCol>
                <a:gridCol w="1154596">
                  <a:extLst>
                    <a:ext uri="{9D8B030D-6E8A-4147-A177-3AD203B41FA5}">
                      <a16:colId xmlns:a16="http://schemas.microsoft.com/office/drawing/2014/main" val="1080389166"/>
                    </a:ext>
                  </a:extLst>
                </a:gridCol>
              </a:tblGrid>
              <a:tr h="145386">
                <a:tc>
                  <a:txBody>
                    <a:bodyPr/>
                    <a:lstStyle/>
                    <a:p>
                      <a:pPr algn="l" fontAlgn="b"/>
                      <a:endParaRPr lang="fr-FR" sz="700" b="0" i="0" u="none" strike="noStrike" dirty="0">
                        <a:solidFill>
                          <a:srgbClr val="000000"/>
                        </a:solidFill>
                        <a:effectLst/>
                        <a:latin typeface="Calibri" panose="020F0502020204030204" pitchFamily="34" charset="0"/>
                      </a:endParaRPr>
                    </a:p>
                  </a:txBody>
                  <a:tcPr marL="5781" marR="5781" marT="5782" marB="0" anchor="b">
                    <a:lnL>
                      <a:noFill/>
                    </a:lnL>
                    <a:lnR>
                      <a:noFill/>
                    </a:lnR>
                    <a:lnT>
                      <a:noFill/>
                    </a:lnT>
                    <a:lnB>
                      <a:noFill/>
                    </a:lnB>
                  </a:tcPr>
                </a:tc>
                <a:tc rowSpan="2" gridSpan="6">
                  <a:txBody>
                    <a:bodyPr/>
                    <a:lstStyle/>
                    <a:p>
                      <a:pPr algn="ctr" fontAlgn="b"/>
                      <a:r>
                        <a:rPr lang="fr-FR" sz="1700" b="1" i="0" u="none" strike="noStrike">
                          <a:solidFill>
                            <a:srgbClr val="000000"/>
                          </a:solidFill>
                          <a:effectLst/>
                          <a:latin typeface="Calibri" panose="020F0502020204030204" pitchFamily="34" charset="0"/>
                        </a:rPr>
                        <a:t>AGREGES</a:t>
                      </a:r>
                    </a:p>
                  </a:txBody>
                  <a:tcPr marL="5781" marR="5781" marT="5782" marB="0" anchor="b">
                    <a:lnL>
                      <a:noFill/>
                    </a:lnL>
                    <a:lnR>
                      <a:noFill/>
                    </a:lnR>
                    <a:lnT>
                      <a:noFill/>
                    </a:lnT>
                    <a:lnB w="12700" cap="flat" cmpd="sng" algn="ctr">
                      <a:solidFill>
                        <a:srgbClr val="FFFFFF"/>
                      </a:solidFill>
                      <a:prstDash val="solid"/>
                      <a:round/>
                      <a:headEnd type="none" w="med" len="med"/>
                      <a:tailEnd type="none" w="med" len="med"/>
                    </a:lnB>
                  </a:tcPr>
                </a:tc>
                <a:tc rowSpan="2" hMerge="1">
                  <a:txBody>
                    <a:bodyPr/>
                    <a:lstStyle/>
                    <a:p>
                      <a:endParaRPr lang="fr-FR"/>
                    </a:p>
                  </a:txBody>
                  <a:tcPr/>
                </a:tc>
                <a:tc rowSpan="2" hMerge="1">
                  <a:txBody>
                    <a:bodyPr/>
                    <a:lstStyle/>
                    <a:p>
                      <a:endParaRPr lang="fr-FR"/>
                    </a:p>
                  </a:txBody>
                  <a:tcPr/>
                </a:tc>
                <a:tc rowSpan="2" hMerge="1">
                  <a:txBody>
                    <a:bodyPr/>
                    <a:lstStyle/>
                    <a:p>
                      <a:endParaRPr lang="fr-FR"/>
                    </a:p>
                  </a:txBody>
                  <a:tcPr/>
                </a:tc>
                <a:tc rowSpan="2" hMerge="1">
                  <a:txBody>
                    <a:bodyPr/>
                    <a:lstStyle/>
                    <a:p>
                      <a:endParaRPr lang="fr-FR"/>
                    </a:p>
                  </a:txBody>
                  <a:tcPr/>
                </a:tc>
                <a:tc rowSpan="2" hMerge="1">
                  <a:txBody>
                    <a:bodyPr/>
                    <a:lstStyle/>
                    <a:p>
                      <a:endParaRPr lang="fr-FR"/>
                    </a:p>
                  </a:txBody>
                  <a:tcPr/>
                </a:tc>
                <a:tc>
                  <a:txBody>
                    <a:bodyPr/>
                    <a:lstStyle/>
                    <a:p>
                      <a:pPr algn="l" fontAlgn="b"/>
                      <a:endParaRPr lang="fr-FR" sz="700" b="0" i="0" u="none" strike="noStrike">
                        <a:solidFill>
                          <a:srgbClr val="000000"/>
                        </a:solidFill>
                        <a:effectLst/>
                        <a:latin typeface="Calibri" panose="020F0502020204030204" pitchFamily="34" charset="0"/>
                      </a:endParaRPr>
                    </a:p>
                  </a:txBody>
                  <a:tcPr marL="5781" marR="5781" marT="5782" marB="0" anchor="b">
                    <a:lnL>
                      <a:noFill/>
                    </a:lnL>
                    <a:lnR>
                      <a:noFill/>
                    </a:lnR>
                    <a:lnT>
                      <a:noFill/>
                    </a:lnT>
                    <a:lnB>
                      <a:noFill/>
                    </a:lnB>
                  </a:tcPr>
                </a:tc>
                <a:extLst>
                  <a:ext uri="{0D108BD9-81ED-4DB2-BD59-A6C34878D82A}">
                    <a16:rowId xmlns:a16="http://schemas.microsoft.com/office/drawing/2014/main" val="1200449206"/>
                  </a:ext>
                </a:extLst>
              </a:tr>
              <a:tr h="187627">
                <a:tc>
                  <a:txBody>
                    <a:bodyPr/>
                    <a:lstStyle/>
                    <a:p>
                      <a:pPr algn="l" fontAlgn="b"/>
                      <a:endParaRPr lang="fr-FR" sz="700" b="0" i="0" u="none" strike="noStrike">
                        <a:solidFill>
                          <a:srgbClr val="000000"/>
                        </a:solidFill>
                        <a:effectLst/>
                        <a:latin typeface="Calibri" panose="020F0502020204030204" pitchFamily="34" charset="0"/>
                      </a:endParaRPr>
                    </a:p>
                  </a:txBody>
                  <a:tcPr marL="5781" marR="5781" marT="5782" marB="0" anchor="b">
                    <a:lnL>
                      <a:noFill/>
                    </a:lnL>
                    <a:lnR>
                      <a:noFill/>
                    </a:lnR>
                    <a:lnT>
                      <a:noFill/>
                    </a:lnT>
                    <a:lnB w="12700" cap="flat" cmpd="sng" algn="ctr">
                      <a:solidFill>
                        <a:srgbClr val="FFFFFF"/>
                      </a:solidFill>
                      <a:prstDash val="solid"/>
                      <a:round/>
                      <a:headEnd type="none" w="med" len="med"/>
                      <a:tailEnd type="none" w="med" len="med"/>
                    </a:lnB>
                  </a:tcPr>
                </a:tc>
                <a:tc gridSpan="6" vMerge="1">
                  <a:txBody>
                    <a:bodyPr/>
                    <a:lstStyle/>
                    <a:p>
                      <a:endParaRPr lang="fr-FR"/>
                    </a:p>
                  </a:txBody>
                  <a:tcPr/>
                </a:tc>
                <a:tc hMerge="1" vMerge="1">
                  <a:txBody>
                    <a:bodyPr/>
                    <a:lstStyle/>
                    <a:p>
                      <a:endParaRPr lang="fr-FR"/>
                    </a:p>
                  </a:txBody>
                  <a:tcPr/>
                </a:tc>
                <a:tc hMerge="1" vMerge="1">
                  <a:txBody>
                    <a:bodyPr/>
                    <a:lstStyle/>
                    <a:p>
                      <a:endParaRPr lang="fr-FR"/>
                    </a:p>
                  </a:txBody>
                  <a:tcPr/>
                </a:tc>
                <a:tc hMerge="1" vMerge="1">
                  <a:txBody>
                    <a:bodyPr/>
                    <a:lstStyle/>
                    <a:p>
                      <a:endParaRPr lang="fr-FR"/>
                    </a:p>
                  </a:txBody>
                  <a:tcPr/>
                </a:tc>
                <a:tc hMerge="1" vMerge="1">
                  <a:txBody>
                    <a:bodyPr/>
                    <a:lstStyle/>
                    <a:p>
                      <a:endParaRPr lang="fr-FR"/>
                    </a:p>
                  </a:txBody>
                  <a:tcPr/>
                </a:tc>
                <a:tc hMerge="1" vMerge="1">
                  <a:txBody>
                    <a:bodyPr/>
                    <a:lstStyle/>
                    <a:p>
                      <a:endParaRPr lang="fr-FR"/>
                    </a:p>
                  </a:txBody>
                  <a:tcPr/>
                </a:tc>
                <a:tc>
                  <a:txBody>
                    <a:bodyPr/>
                    <a:lstStyle/>
                    <a:p>
                      <a:pPr algn="l" fontAlgn="b"/>
                      <a:endParaRPr lang="fr-FR" sz="700" b="0" i="0" u="none" strike="noStrike">
                        <a:solidFill>
                          <a:srgbClr val="000000"/>
                        </a:solidFill>
                        <a:effectLst/>
                        <a:latin typeface="Calibri" panose="020F0502020204030204" pitchFamily="34" charset="0"/>
                      </a:endParaRPr>
                    </a:p>
                  </a:txBody>
                  <a:tcPr marL="5781" marR="5781" marT="5782" marB="0" anchor="b">
                    <a:lnL>
                      <a:noFill/>
                    </a:lnL>
                    <a:lnR>
                      <a:noFill/>
                    </a:lnR>
                    <a:lnT>
                      <a:noFill/>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3546459853"/>
                  </a:ext>
                </a:extLst>
              </a:tr>
              <a:tr h="499779">
                <a:tc gridSpan="5">
                  <a:txBody>
                    <a:bodyPr/>
                    <a:lstStyle/>
                    <a:p>
                      <a:pPr algn="ctr" rtl="0" fontAlgn="b"/>
                      <a:r>
                        <a:rPr lang="fr-FR" sz="2000" b="1" i="0" u="none" strike="noStrike" dirty="0">
                          <a:solidFill>
                            <a:srgbClr val="000000"/>
                          </a:solidFill>
                          <a:effectLst/>
                          <a:latin typeface="Gill Sans MT" panose="020B0502020104020203" pitchFamily="34" charset="0"/>
                        </a:rPr>
                        <a:t>CLASSE NORMALE</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2">
                  <a:txBody>
                    <a:bodyPr/>
                    <a:lstStyle/>
                    <a:p>
                      <a:pPr algn="ctr" rtl="0" fontAlgn="b"/>
                      <a:r>
                        <a:rPr lang="fr-FR" sz="2000" b="1" i="0" u="none" strike="noStrike">
                          <a:solidFill>
                            <a:srgbClr val="000000"/>
                          </a:solidFill>
                          <a:effectLst/>
                          <a:latin typeface="Calibri" panose="020F0502020204030204" pitchFamily="34" charset="0"/>
                        </a:rPr>
                        <a:t>HORS CLASSE</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tc hMerge="1">
                  <a:txBody>
                    <a:bodyPr/>
                    <a:lstStyle/>
                    <a:p>
                      <a:endParaRPr lang="fr-FR"/>
                    </a:p>
                  </a:txBody>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extLst>
                  <a:ext uri="{0D108BD9-81ED-4DB2-BD59-A6C34878D82A}">
                    <a16:rowId xmlns:a16="http://schemas.microsoft.com/office/drawing/2014/main" val="1071590426"/>
                  </a:ext>
                </a:extLst>
              </a:tr>
              <a:tr h="408214">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gridSpan="3">
                  <a:txBody>
                    <a:bodyPr/>
                    <a:lstStyle/>
                    <a:p>
                      <a:pPr algn="ctr" rtl="0" fontAlgn="b"/>
                      <a:r>
                        <a:rPr lang="fr-FR" sz="2000" b="0" i="0" u="none" strike="noStrike" dirty="0">
                          <a:solidFill>
                            <a:srgbClr val="000000"/>
                          </a:solidFill>
                          <a:effectLst/>
                          <a:latin typeface="Gill Sans MT" panose="020B0502020104020203" pitchFamily="34" charset="0"/>
                        </a:rPr>
                        <a:t>Carrière actuelle</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hMerge="1">
                  <a:txBody>
                    <a:bodyPr/>
                    <a:lstStyle/>
                    <a:p>
                      <a:endParaRPr lang="fr-FR"/>
                    </a:p>
                  </a:txBody>
                  <a:tcPr/>
                </a:tc>
                <a:tc hMerge="1">
                  <a:txBody>
                    <a:bodyPr/>
                    <a:lstStyle/>
                    <a:p>
                      <a:endParaRPr lang="fr-FR"/>
                    </a:p>
                  </a:txBody>
                  <a:tcPr/>
                </a:tc>
                <a:tc>
                  <a:txBody>
                    <a:bodyPr/>
                    <a:lstStyle/>
                    <a:p>
                      <a:pPr algn="l" rtl="0" fontAlgn="b"/>
                      <a:r>
                        <a:rPr lang="fr-FR" sz="2000" b="0" i="0" u="none" strike="noStrike">
                          <a:solidFill>
                            <a:srgbClr val="000000"/>
                          </a:solidFill>
                          <a:effectLst/>
                          <a:latin typeface="Gill Sans MT" panose="020B0502020104020203"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gridSpan="2">
                  <a:txBody>
                    <a:bodyPr/>
                    <a:lstStyle/>
                    <a:p>
                      <a:pPr algn="ctr" rtl="0" fontAlgn="b"/>
                      <a:r>
                        <a:rPr lang="fr-FR" sz="2000" b="0" i="0" u="none" strike="noStrike">
                          <a:solidFill>
                            <a:srgbClr val="000000"/>
                          </a:solidFill>
                          <a:effectLst/>
                          <a:latin typeface="Calibri" panose="020F0502020204030204" pitchFamily="34" charset="0"/>
                        </a:rPr>
                        <a:t>Carrière actuelle</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tc hMerge="1">
                  <a:txBody>
                    <a:bodyPr/>
                    <a:lstStyle/>
                    <a:p>
                      <a:endParaRPr lang="fr-FR"/>
                    </a:p>
                  </a:txBody>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extLst>
                  <a:ext uri="{0D108BD9-81ED-4DB2-BD59-A6C34878D82A}">
                    <a16:rowId xmlns:a16="http://schemas.microsoft.com/office/drawing/2014/main" val="167909909"/>
                  </a:ext>
                </a:extLst>
              </a:tr>
              <a:tr h="1240222">
                <a:tc>
                  <a:txBody>
                    <a:bodyPr/>
                    <a:lstStyle/>
                    <a:p>
                      <a:pPr algn="ctr" rtl="0" fontAlgn="b"/>
                      <a:r>
                        <a:rPr lang="fr-FR" sz="2000" b="0" i="0" u="none" strike="noStrike">
                          <a:solidFill>
                            <a:srgbClr val="000000"/>
                          </a:solidFill>
                          <a:effectLst/>
                          <a:latin typeface="Gill Sans MT" panose="020B0502020104020203" pitchFamily="34" charset="0"/>
                        </a:rPr>
                        <a:t>Échelon</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gridSpan="3">
                  <a:txBody>
                    <a:bodyPr/>
                    <a:lstStyle/>
                    <a:p>
                      <a:pPr algn="ctr" rtl="0" fontAlgn="b"/>
                      <a:r>
                        <a:rPr lang="fr-FR" sz="2000" b="0" i="0" u="none" strike="noStrike">
                          <a:solidFill>
                            <a:srgbClr val="000000"/>
                          </a:solidFill>
                          <a:effectLst/>
                          <a:latin typeface="Gill Sans MT" panose="020B0502020104020203" pitchFamily="34" charset="0"/>
                        </a:rPr>
                        <a:t>durée</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hMerge="1">
                  <a:txBody>
                    <a:bodyPr/>
                    <a:lstStyle/>
                    <a:p>
                      <a:endParaRPr lang="fr-FR"/>
                    </a:p>
                  </a:txBody>
                  <a:tcPr/>
                </a:tc>
                <a:tc hMerge="1">
                  <a:txBody>
                    <a:bodyPr/>
                    <a:lstStyle/>
                    <a:p>
                      <a:endParaRPr lang="fr-FR"/>
                    </a:p>
                  </a:txBody>
                  <a:tcPr/>
                </a:tc>
                <a:tc>
                  <a:txBody>
                    <a:bodyPr/>
                    <a:lstStyle/>
                    <a:p>
                      <a:pPr algn="ctr" rtl="0" fontAlgn="b"/>
                      <a:r>
                        <a:rPr lang="fr-FR" sz="2000" b="0" i="0" u="none" strike="noStrike">
                          <a:solidFill>
                            <a:srgbClr val="000000"/>
                          </a:solidFill>
                          <a:effectLst/>
                          <a:latin typeface="Gill Sans MT" panose="020B0502020104020203" pitchFamily="34" charset="0"/>
                        </a:rPr>
                        <a:t>durée NC</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65E9C"/>
                    </a:solidFill>
                  </a:tcPr>
                </a:tc>
                <a:tc>
                  <a:txBody>
                    <a:bodyPr/>
                    <a:lstStyle/>
                    <a:p>
                      <a:pPr algn="ctr" rtl="0" fontAlgn="ctr"/>
                      <a:r>
                        <a:rPr lang="fr-FR" sz="2000" b="0" i="0" u="none" strike="noStrike">
                          <a:solidFill>
                            <a:srgbClr val="000000"/>
                          </a:solidFill>
                          <a:effectLst/>
                          <a:latin typeface="Gill Sans MT" panose="020B0502020104020203" pitchFamily="34" charset="0"/>
                        </a:rPr>
                        <a:t>Échelon</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tc>
                  <a:txBody>
                    <a:bodyPr/>
                    <a:lstStyle/>
                    <a:p>
                      <a:pPr algn="ctr" rtl="0" fontAlgn="ctr"/>
                      <a:r>
                        <a:rPr lang="fr-FR" sz="2000" b="0" i="0" u="none" strike="noStrike">
                          <a:solidFill>
                            <a:srgbClr val="000000"/>
                          </a:solidFill>
                          <a:effectLst/>
                          <a:latin typeface="Gill Sans MT" panose="020B0502020104020203" pitchFamily="34" charset="0"/>
                        </a:rPr>
                        <a:t>durée</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tc>
                  <a:txBody>
                    <a:bodyPr/>
                    <a:lstStyle/>
                    <a:p>
                      <a:pPr algn="ctr" rtl="0" fontAlgn="ctr"/>
                      <a:r>
                        <a:rPr lang="fr-FR" sz="2000" b="0" i="0" u="none" strike="noStrike">
                          <a:solidFill>
                            <a:srgbClr val="000000"/>
                          </a:solidFill>
                          <a:effectLst/>
                          <a:latin typeface="Gill Sans MT" panose="020B0502020104020203" pitchFamily="34" charset="0"/>
                        </a:rPr>
                        <a:t>Durée NC </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4A73B"/>
                    </a:solidFill>
                  </a:tcPr>
                </a:tc>
                <a:extLst>
                  <a:ext uri="{0D108BD9-81ED-4DB2-BD59-A6C34878D82A}">
                    <a16:rowId xmlns:a16="http://schemas.microsoft.com/office/drawing/2014/main" val="1379345853"/>
                  </a:ext>
                </a:extLst>
              </a:tr>
              <a:tr h="314392">
                <a:tc>
                  <a:txBody>
                    <a:bodyPr/>
                    <a:lstStyle/>
                    <a:p>
                      <a:pPr algn="ctr" rtl="0" fontAlgn="b"/>
                      <a:r>
                        <a:rPr lang="fr-FR" sz="2000" b="0" i="0" u="none" strike="noStrike">
                          <a:solidFill>
                            <a:srgbClr val="000000"/>
                          </a:solidFill>
                          <a:effectLst/>
                          <a:latin typeface="Gill Sans MT" panose="020B0502020104020203" pitchFamily="34" charset="0"/>
                        </a:rPr>
                        <a:t>11</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20</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26</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30</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26</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4</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fr-FR" sz="2000" b="0" i="0" u="none" strike="noStrike">
                          <a:solidFill>
                            <a:srgbClr val="000000"/>
                          </a:solidFill>
                          <a:effectLst/>
                          <a:latin typeface="Gill Sans MT" panose="020B0502020104020203" pitchFamily="34" charset="0"/>
                        </a:rPr>
                        <a:t>3</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3850001513"/>
                  </a:ext>
                </a:extLst>
              </a:tr>
              <a:tr h="314392">
                <a:tc>
                  <a:txBody>
                    <a:bodyPr/>
                    <a:lstStyle/>
                    <a:p>
                      <a:pPr algn="ctr" rtl="0" fontAlgn="b"/>
                      <a:r>
                        <a:rPr lang="fr-FR" sz="2000" b="0" i="0" u="none" strike="noStrike">
                          <a:solidFill>
                            <a:srgbClr val="000000"/>
                          </a:solidFill>
                          <a:effectLst/>
                          <a:latin typeface="Gill Sans MT" panose="020B0502020104020203" pitchFamily="34" charset="0"/>
                        </a:rPr>
                        <a:t>10</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ctr" rtl="0" fontAlgn="b"/>
                      <a:r>
                        <a:rPr lang="fr-FR" sz="2000" b="0" i="0" u="none" strike="noStrike">
                          <a:solidFill>
                            <a:srgbClr val="000000"/>
                          </a:solidFill>
                          <a:effectLst/>
                          <a:latin typeface="Gill Sans MT" panose="020B0502020104020203" pitchFamily="34" charset="0"/>
                        </a:rPr>
                        <a:t>4,5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5,5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4</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4</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3624263403"/>
                  </a:ext>
                </a:extLst>
              </a:tr>
              <a:tr h="314392">
                <a:tc>
                  <a:txBody>
                    <a:bodyPr/>
                    <a:lstStyle/>
                    <a:p>
                      <a:pPr algn="ctr" rtl="0" fontAlgn="b"/>
                      <a:r>
                        <a:rPr lang="fr-FR" sz="2000" b="0" i="0" u="none" strike="noStrike">
                          <a:solidFill>
                            <a:srgbClr val="000000"/>
                          </a:solidFill>
                          <a:effectLst/>
                          <a:latin typeface="Gill Sans MT" panose="020B0502020104020203" pitchFamily="34" charset="0"/>
                        </a:rPr>
                        <a:t>9</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ctr" rtl="0" fontAlgn="b"/>
                      <a:r>
                        <a:rPr lang="fr-FR" sz="2000" b="0" i="0" u="none" strike="noStrike">
                          <a:solidFill>
                            <a:srgbClr val="000000"/>
                          </a:solidFill>
                          <a:effectLst/>
                          <a:latin typeface="Gill Sans MT" panose="020B0502020104020203" pitchFamily="34" charset="0"/>
                        </a:rPr>
                        <a:t>4</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4</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3</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ctr"/>
                      <a:r>
                        <a:rPr lang="fr-FR" sz="2000" b="0" i="0" u="none" strike="noStrike">
                          <a:solidFill>
                            <a:srgbClr val="000000"/>
                          </a:solidFill>
                          <a:effectLst/>
                          <a:latin typeface="Gill Sans MT" panose="020B0502020104020203" pitchFamily="34" charset="0"/>
                        </a:rPr>
                        <a:t>2</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3667554750"/>
                  </a:ext>
                </a:extLst>
              </a:tr>
              <a:tr h="314392">
                <a:tc>
                  <a:txBody>
                    <a:bodyPr/>
                    <a:lstStyle/>
                    <a:p>
                      <a:pPr algn="ctr" rtl="0" fontAlgn="b"/>
                      <a:r>
                        <a:rPr lang="fr-FR" sz="2000" b="0" i="0" u="none" strike="noStrike">
                          <a:solidFill>
                            <a:srgbClr val="000000"/>
                          </a:solidFill>
                          <a:effectLst/>
                          <a:latin typeface="Gill Sans MT" panose="020B0502020104020203" pitchFamily="34" charset="0"/>
                        </a:rPr>
                        <a:t>8</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gn="ctr" rtl="0" fontAlgn="b"/>
                      <a:r>
                        <a:rPr lang="fr-FR" sz="2000" b="0" i="0" u="none" strike="noStrike">
                          <a:solidFill>
                            <a:srgbClr val="000000"/>
                          </a:solidFill>
                          <a:effectLst/>
                          <a:latin typeface="Gill Sans MT" panose="020B0502020104020203" pitchFamily="34" charset="0"/>
                        </a:rPr>
                        <a:t>4</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4,5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3,5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 </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2012625382"/>
                  </a:ext>
                </a:extLst>
              </a:tr>
              <a:tr h="314392">
                <a:tc>
                  <a:txBody>
                    <a:bodyPr/>
                    <a:lstStyle/>
                    <a:p>
                      <a:pPr algn="ctr" rtl="0" fontAlgn="b"/>
                      <a:r>
                        <a:rPr lang="fr-FR" sz="2000" b="0" i="0" u="none" strike="noStrike">
                          <a:solidFill>
                            <a:srgbClr val="000000"/>
                          </a:solidFill>
                          <a:effectLst/>
                          <a:latin typeface="Gill Sans MT" panose="020B0502020104020203" pitchFamily="34" charset="0"/>
                        </a:rPr>
                        <a:t>7</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1</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2,5</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ctr"/>
                      <a:r>
                        <a:rPr lang="fr-FR" sz="2000" b="0" i="0" u="none" strike="noStrike">
                          <a:solidFill>
                            <a:srgbClr val="000000"/>
                          </a:solidFill>
                          <a:effectLst/>
                          <a:latin typeface="Gill Sans MT" panose="020B0502020104020203" pitchFamily="34" charset="0"/>
                        </a:rPr>
                        <a:t> </a:t>
                      </a:r>
                    </a:p>
                  </a:txBody>
                  <a:tcPr marL="5781" marR="5781" marT="5782"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4258290145"/>
                  </a:ext>
                </a:extLst>
              </a:tr>
              <a:tr h="314392">
                <a:tc>
                  <a:txBody>
                    <a:bodyPr/>
                    <a:lstStyle/>
                    <a:p>
                      <a:pPr algn="ctr" rtl="0" fontAlgn="b"/>
                      <a:r>
                        <a:rPr lang="fr-FR" sz="2000" b="0" i="0" u="none" strike="noStrike">
                          <a:solidFill>
                            <a:srgbClr val="000000"/>
                          </a:solidFill>
                          <a:effectLst/>
                          <a:latin typeface="Gill Sans MT" panose="020B0502020104020203" pitchFamily="34" charset="0"/>
                        </a:rPr>
                        <a:t>6</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4278297384"/>
                  </a:ext>
                </a:extLst>
              </a:tr>
              <a:tr h="314392">
                <a:tc>
                  <a:txBody>
                    <a:bodyPr/>
                    <a:lstStyle/>
                    <a:p>
                      <a:pPr algn="ctr" rtl="0" fontAlgn="b"/>
                      <a:r>
                        <a:rPr lang="fr-FR" sz="2000" b="0" i="0" u="none" strike="noStrike">
                          <a:solidFill>
                            <a:srgbClr val="000000"/>
                          </a:solidFill>
                          <a:effectLst/>
                          <a:latin typeface="Gill Sans MT" panose="020B0502020104020203" pitchFamily="34" charset="0"/>
                        </a:rPr>
                        <a:t>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3,5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1846266807"/>
                  </a:ext>
                </a:extLst>
              </a:tr>
              <a:tr h="314392">
                <a:tc>
                  <a:txBody>
                    <a:bodyPr/>
                    <a:lstStyle/>
                    <a:p>
                      <a:pPr algn="ctr" rtl="0" fontAlgn="b"/>
                      <a:r>
                        <a:rPr lang="fr-FR" sz="2000" b="0" i="0" u="none" strike="noStrike">
                          <a:solidFill>
                            <a:srgbClr val="000000"/>
                          </a:solidFill>
                          <a:effectLst/>
                          <a:latin typeface="Gill Sans MT" panose="020B0502020104020203" pitchFamily="34" charset="0"/>
                        </a:rPr>
                        <a:t>4</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gn="ctr" rtl="0" fontAlgn="b"/>
                      <a:r>
                        <a:rPr lang="fr-FR" sz="2000" b="0" i="0" u="none" strike="noStrike">
                          <a:solidFill>
                            <a:srgbClr val="000000"/>
                          </a:solidFill>
                          <a:effectLst/>
                          <a:latin typeface="Gill Sans MT" panose="020B0502020104020203" pitchFamily="34" charset="0"/>
                        </a:rPr>
                        <a:t>2</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429182014"/>
                  </a:ext>
                </a:extLst>
              </a:tr>
              <a:tr h="314392">
                <a:tc>
                  <a:txBody>
                    <a:bodyPr/>
                    <a:lstStyle/>
                    <a:p>
                      <a:pPr algn="ctr" rtl="0" fontAlgn="b"/>
                      <a:r>
                        <a:rPr lang="fr-FR" sz="2000" b="0" i="0" u="none" strike="noStrike">
                          <a:solidFill>
                            <a:srgbClr val="000000"/>
                          </a:solidFill>
                          <a:effectLst/>
                          <a:latin typeface="Gill Sans MT" panose="020B0502020104020203" pitchFamily="34" charset="0"/>
                        </a:rPr>
                        <a:t>3</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gridSpan="3">
                  <a:txBody>
                    <a:bodyPr/>
                    <a:lstStyle/>
                    <a:p>
                      <a:pPr algn="ctr" rtl="0" fontAlgn="b"/>
                      <a:r>
                        <a:rPr lang="fr-FR" sz="2000" b="0" i="0" u="none" strike="noStrike">
                          <a:solidFill>
                            <a:srgbClr val="000000"/>
                          </a:solidFill>
                          <a:effectLst/>
                          <a:latin typeface="Gill Sans MT" panose="020B0502020104020203" pitchFamily="34" charset="0"/>
                        </a:rPr>
                        <a:t>1</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hMerge="1">
                  <a:txBody>
                    <a:bodyPr/>
                    <a:lstStyle/>
                    <a:p>
                      <a:endParaRPr lang="fr-FR"/>
                    </a:p>
                  </a:txBody>
                  <a:tcPr/>
                </a:tc>
                <a:tc hMerge="1">
                  <a:txBody>
                    <a:bodyPr/>
                    <a:lstStyle/>
                    <a:p>
                      <a:endParaRPr lang="fr-FR"/>
                    </a:p>
                  </a:txBody>
                  <a:tcPr/>
                </a:tc>
                <a:tc>
                  <a:txBody>
                    <a:bodyPr/>
                    <a:lstStyle/>
                    <a:p>
                      <a:pPr algn="ctr" rtl="0" fontAlgn="b"/>
                      <a:r>
                        <a:rPr lang="fr-FR" sz="2000" b="0" i="0" u="none" strike="noStrike">
                          <a:solidFill>
                            <a:srgbClr val="000000"/>
                          </a:solidFill>
                          <a:effectLst/>
                          <a:latin typeface="Gill Sans MT" panose="020B0502020104020203" pitchFamily="34" charset="0"/>
                        </a:rPr>
                        <a:t>2</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548250189"/>
                  </a:ext>
                </a:extLst>
              </a:tr>
              <a:tr h="314392">
                <a:tc>
                  <a:txBody>
                    <a:bodyPr/>
                    <a:lstStyle/>
                    <a:p>
                      <a:pPr algn="ctr" rtl="0" fontAlgn="b"/>
                      <a:r>
                        <a:rPr lang="fr-FR" sz="2000" b="0" i="0" u="none" strike="noStrike">
                          <a:solidFill>
                            <a:srgbClr val="000000"/>
                          </a:solidFill>
                          <a:effectLst/>
                          <a:latin typeface="Gill Sans MT" panose="020B0502020104020203" pitchFamily="34" charset="0"/>
                        </a:rPr>
                        <a:t>2</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gridSpan="3">
                  <a:txBody>
                    <a:bodyPr/>
                    <a:lstStyle/>
                    <a:p>
                      <a:pPr algn="ctr" rtl="0" fontAlgn="b"/>
                      <a:r>
                        <a:rPr lang="fr-FR" sz="2000" b="0" i="0" u="none" strike="noStrike">
                          <a:solidFill>
                            <a:srgbClr val="000000"/>
                          </a:solidFill>
                          <a:effectLst/>
                          <a:latin typeface="Gill Sans MT" panose="020B0502020104020203" pitchFamily="34" charset="0"/>
                        </a:rPr>
                        <a:t>0,75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hMerge="1">
                  <a:txBody>
                    <a:bodyPr/>
                    <a:lstStyle/>
                    <a:p>
                      <a:endParaRPr lang="fr-FR"/>
                    </a:p>
                  </a:txBody>
                  <a:tcPr/>
                </a:tc>
                <a:tc hMerge="1">
                  <a:txBody>
                    <a:bodyPr/>
                    <a:lstStyle/>
                    <a:p>
                      <a:endParaRPr lang="fr-FR"/>
                    </a:p>
                  </a:txBody>
                  <a:tcPr/>
                </a:tc>
                <a:tc>
                  <a:txBody>
                    <a:bodyPr/>
                    <a:lstStyle/>
                    <a:p>
                      <a:pPr algn="ctr" rtl="0" fontAlgn="b"/>
                      <a:r>
                        <a:rPr lang="fr-FR" sz="2000" b="0" i="0" u="none" strike="noStrike">
                          <a:solidFill>
                            <a:srgbClr val="000000"/>
                          </a:solidFill>
                          <a:effectLst/>
                          <a:latin typeface="Gill Sans MT" panose="020B0502020104020203" pitchFamily="34" charset="0"/>
                        </a:rPr>
                        <a:t>1</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1607341955"/>
                  </a:ext>
                </a:extLst>
              </a:tr>
              <a:tr h="314392">
                <a:tc>
                  <a:txBody>
                    <a:bodyPr/>
                    <a:lstStyle/>
                    <a:p>
                      <a:pPr algn="ctr" rtl="0" fontAlgn="b"/>
                      <a:r>
                        <a:rPr lang="fr-FR" sz="2000" b="0" i="0" u="none" strike="noStrike">
                          <a:solidFill>
                            <a:srgbClr val="000000"/>
                          </a:solidFill>
                          <a:effectLst/>
                          <a:latin typeface="Gill Sans MT" panose="020B0502020104020203" pitchFamily="34" charset="0"/>
                        </a:rPr>
                        <a:t>1</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gridSpan="3">
                  <a:txBody>
                    <a:bodyPr/>
                    <a:lstStyle/>
                    <a:p>
                      <a:pPr algn="ctr" rtl="0" fontAlgn="b"/>
                      <a:r>
                        <a:rPr lang="fr-FR" sz="2000" b="0" i="0" u="none" strike="noStrike">
                          <a:solidFill>
                            <a:srgbClr val="000000"/>
                          </a:solidFill>
                          <a:effectLst/>
                          <a:latin typeface="Gill Sans MT" panose="020B0502020104020203" pitchFamily="34" charset="0"/>
                        </a:rPr>
                        <a:t>0,25</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hMerge="1">
                  <a:txBody>
                    <a:bodyPr/>
                    <a:lstStyle/>
                    <a:p>
                      <a:endParaRPr lang="fr-FR"/>
                    </a:p>
                  </a:txBody>
                  <a:tcPr/>
                </a:tc>
                <a:tc hMerge="1">
                  <a:txBody>
                    <a:bodyPr/>
                    <a:lstStyle/>
                    <a:p>
                      <a:endParaRPr lang="fr-FR"/>
                    </a:p>
                  </a:txBody>
                  <a:tcPr/>
                </a:tc>
                <a:tc>
                  <a:txBody>
                    <a:bodyPr/>
                    <a:lstStyle/>
                    <a:p>
                      <a:pPr algn="ctr" rtl="0" fontAlgn="b"/>
                      <a:r>
                        <a:rPr lang="fr-FR" sz="2000" b="0" i="0" u="none" strike="noStrike">
                          <a:solidFill>
                            <a:srgbClr val="000000"/>
                          </a:solidFill>
                          <a:effectLst/>
                          <a:latin typeface="Gill Sans MT" panose="020B0502020104020203" pitchFamily="34" charset="0"/>
                        </a:rPr>
                        <a:t>1</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tc>
                  <a:txBody>
                    <a:bodyPr/>
                    <a:lstStyle/>
                    <a:p>
                      <a:pPr algn="l" fontAlgn="b"/>
                      <a:r>
                        <a:rPr lang="fr-FR" sz="2000" b="0" i="0" u="none" strike="noStrike" dirty="0">
                          <a:solidFill>
                            <a:srgbClr val="000000"/>
                          </a:solidFill>
                          <a:effectLst/>
                          <a:latin typeface="Arial" panose="020B0604020202020204" pitchFamily="34" charset="0"/>
                        </a:rPr>
                        <a:t> </a:t>
                      </a:r>
                    </a:p>
                  </a:txBody>
                  <a:tcPr marL="5781" marR="5781" marT="5782"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0E8"/>
                    </a:solidFill>
                  </a:tcPr>
                </a:tc>
                <a:extLst>
                  <a:ext uri="{0D108BD9-81ED-4DB2-BD59-A6C34878D82A}">
                    <a16:rowId xmlns:a16="http://schemas.microsoft.com/office/drawing/2014/main" val="3512158450"/>
                  </a:ext>
                </a:extLst>
              </a:tr>
            </a:tbl>
          </a:graphicData>
        </a:graphic>
      </p:graphicFrame>
      <p:sp>
        <p:nvSpPr>
          <p:cNvPr id="5"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1642585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reclassement</a:t>
            </a:r>
          </a:p>
        </p:txBody>
      </p:sp>
      <p:pic>
        <p:nvPicPr>
          <p:cNvPr id="4" name="Image 3"/>
          <p:cNvPicPr>
            <a:picLocks noChangeAspect="1"/>
          </p:cNvPicPr>
          <p:nvPr/>
        </p:nvPicPr>
        <p:blipFill>
          <a:blip r:embed="rId2"/>
          <a:stretch>
            <a:fillRect/>
          </a:stretch>
        </p:blipFill>
        <p:spPr>
          <a:xfrm>
            <a:off x="0" y="1602330"/>
            <a:ext cx="12192000" cy="3653340"/>
          </a:xfrm>
          <a:prstGeom prst="rect">
            <a:avLst/>
          </a:prstGeom>
        </p:spPr>
      </p:pic>
    </p:spTree>
    <p:extLst>
      <p:ext uri="{BB962C8B-B14F-4D97-AF65-F5344CB8AC3E}">
        <p14:creationId xmlns:p14="http://schemas.microsoft.com/office/powerpoint/2010/main" val="35558587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2358158"/>
            <a:ext cx="12192000" cy="2510797"/>
          </a:xfrm>
          <a:prstGeom prst="rect">
            <a:avLst/>
          </a:prstGeom>
        </p:spPr>
      </p:pic>
    </p:spTree>
    <p:extLst>
      <p:ext uri="{BB962C8B-B14F-4D97-AF65-F5344CB8AC3E}">
        <p14:creationId xmlns:p14="http://schemas.microsoft.com/office/powerpoint/2010/main" val="17003078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75501" y="1488192"/>
            <a:ext cx="12192000" cy="3877945"/>
          </a:xfrm>
          <a:prstGeom prst="rect">
            <a:avLst/>
          </a:prstGeom>
        </p:spPr>
      </p:pic>
    </p:spTree>
    <p:extLst>
      <p:ext uri="{BB962C8B-B14F-4D97-AF65-F5344CB8AC3E}">
        <p14:creationId xmlns:p14="http://schemas.microsoft.com/office/powerpoint/2010/main" val="38605008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0" y="1166218"/>
            <a:ext cx="12192000" cy="5431576"/>
          </a:xfrm>
          <a:prstGeom prst="rect">
            <a:avLst/>
          </a:prstGeom>
        </p:spPr>
      </p:pic>
      <p:sp>
        <p:nvSpPr>
          <p:cNvPr id="5" name="ZoneTexte 4"/>
          <p:cNvSpPr txBox="1"/>
          <p:nvPr/>
        </p:nvSpPr>
        <p:spPr>
          <a:xfrm>
            <a:off x="3808603" y="234892"/>
            <a:ext cx="3520788" cy="584775"/>
          </a:xfrm>
          <a:prstGeom prst="rect">
            <a:avLst/>
          </a:prstGeom>
          <a:noFill/>
        </p:spPr>
        <p:txBody>
          <a:bodyPr wrap="square" rtlCol="0">
            <a:spAutoFit/>
          </a:bodyPr>
          <a:lstStyle/>
          <a:p>
            <a:r>
              <a:rPr lang="fr-FR" sz="3200" dirty="0"/>
              <a:t>Bilan intermédiaire</a:t>
            </a:r>
          </a:p>
        </p:txBody>
      </p:sp>
    </p:spTree>
    <p:extLst>
      <p:ext uri="{BB962C8B-B14F-4D97-AF65-F5344CB8AC3E}">
        <p14:creationId xmlns:p14="http://schemas.microsoft.com/office/powerpoint/2010/main" val="511896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du contenu 6"/>
          <p:cNvPicPr>
            <a:picLocks noChangeAspect="1"/>
          </p:cNvPicPr>
          <p:nvPr/>
        </p:nvPicPr>
        <p:blipFill>
          <a:blip r:embed="rId2"/>
          <a:stretch>
            <a:fillRect/>
          </a:stretch>
        </p:blipFill>
        <p:spPr>
          <a:xfrm>
            <a:off x="3734439" y="1149291"/>
            <a:ext cx="4850296" cy="4982818"/>
          </a:xfrm>
          <a:prstGeom prst="rect">
            <a:avLst/>
          </a:prstGeom>
        </p:spPr>
      </p:pic>
    </p:spTree>
    <p:extLst>
      <p:ext uri="{BB962C8B-B14F-4D97-AF65-F5344CB8AC3E}">
        <p14:creationId xmlns:p14="http://schemas.microsoft.com/office/powerpoint/2010/main" val="12219735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45431"/>
            <a:ext cx="10515600" cy="800945"/>
          </a:xfrm>
        </p:spPr>
        <p:txBody>
          <a:bodyPr>
            <a:normAutofit/>
          </a:bodyPr>
          <a:lstStyle/>
          <a:p>
            <a:r>
              <a:rPr lang="fr-FR" dirty="0"/>
              <a:t>Une nouvelle perspective </a:t>
            </a:r>
            <a:r>
              <a:rPr lang="fr-FR" sz="1600" dirty="0"/>
              <a:t>(parallèle avec la HC de 89)</a:t>
            </a:r>
            <a:endParaRPr lang="fr-FR" dirty="0"/>
          </a:p>
        </p:txBody>
      </p:sp>
      <p:sp>
        <p:nvSpPr>
          <p:cNvPr id="3" name="Espace réservé du contenu 2"/>
          <p:cNvSpPr>
            <a:spLocks noGrp="1"/>
          </p:cNvSpPr>
          <p:nvPr>
            <p:ph idx="1"/>
          </p:nvPr>
        </p:nvSpPr>
        <p:spPr/>
        <p:txBody>
          <a:bodyPr/>
          <a:lstStyle/>
          <a:p>
            <a:endParaRPr lang="fr-FR"/>
          </a:p>
        </p:txBody>
      </p:sp>
      <p:pic>
        <p:nvPicPr>
          <p:cNvPr id="4" name="Image 3"/>
          <p:cNvPicPr>
            <a:picLocks noChangeAspect="1"/>
          </p:cNvPicPr>
          <p:nvPr/>
        </p:nvPicPr>
        <p:blipFill>
          <a:blip r:embed="rId2"/>
          <a:stretch>
            <a:fillRect/>
          </a:stretch>
        </p:blipFill>
        <p:spPr>
          <a:xfrm>
            <a:off x="0" y="1068071"/>
            <a:ext cx="12192000" cy="5879539"/>
          </a:xfrm>
          <a:prstGeom prst="rect">
            <a:avLst/>
          </a:prstGeom>
        </p:spPr>
      </p:pic>
    </p:spTree>
    <p:extLst>
      <p:ext uri="{BB962C8B-B14F-4D97-AF65-F5344CB8AC3E}">
        <p14:creationId xmlns:p14="http://schemas.microsoft.com/office/powerpoint/2010/main" val="2201268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dispositif transitoire</a:t>
            </a:r>
          </a:p>
        </p:txBody>
      </p:sp>
      <p:sp>
        <p:nvSpPr>
          <p:cNvPr id="3" name="Espace réservé du contenu 2"/>
          <p:cNvSpPr>
            <a:spLocks noGrp="1"/>
          </p:cNvSpPr>
          <p:nvPr>
            <p:ph idx="1"/>
          </p:nvPr>
        </p:nvSpPr>
        <p:spPr/>
        <p:txBody>
          <a:bodyPr>
            <a:normAutofit fontScale="92500" lnSpcReduction="10000"/>
          </a:bodyPr>
          <a:lstStyle/>
          <a:p>
            <a:r>
              <a:rPr lang="fr-FR" dirty="0"/>
              <a:t>Il n'y aura pas de campagne de note administrative cette année scolaire 2016-2017.</a:t>
            </a:r>
          </a:p>
          <a:p>
            <a:endParaRPr lang="fr-FR" dirty="0"/>
          </a:p>
          <a:p>
            <a:r>
              <a:rPr lang="fr-FR" dirty="0"/>
              <a:t>L'évaluation pédagogique ne concernera cette année que les personnels qui sont dans leur 2</a:t>
            </a:r>
            <a:r>
              <a:rPr lang="fr-FR" baseline="30000" dirty="0"/>
              <a:t>ème</a:t>
            </a:r>
            <a:r>
              <a:rPr lang="fr-FR" dirty="0"/>
              <a:t> année du 6</a:t>
            </a:r>
            <a:r>
              <a:rPr lang="fr-FR" baseline="30000" dirty="0"/>
              <a:t>ème</a:t>
            </a:r>
            <a:r>
              <a:rPr lang="fr-FR" dirty="0"/>
              <a:t>  échelon, et ceux qui ont entre 18 et 30 mois d’ancienneté dans le 8</a:t>
            </a:r>
            <a:r>
              <a:rPr lang="fr-FR" baseline="30000" dirty="0"/>
              <a:t>ème</a:t>
            </a:r>
            <a:r>
              <a:rPr lang="fr-FR" dirty="0"/>
              <a:t> échelon et qui auraient une évaluation ancienne. </a:t>
            </a:r>
          </a:p>
          <a:p>
            <a:endParaRPr lang="fr-FR" dirty="0"/>
          </a:p>
          <a:p>
            <a:r>
              <a:rPr lang="fr-FR" dirty="0"/>
              <a:t>Les personnels se situant dans la plage d’appel (2 ans d’ancienneté dans le 9</a:t>
            </a:r>
            <a:r>
              <a:rPr lang="fr-FR" baseline="30000" dirty="0"/>
              <a:t>ème</a:t>
            </a:r>
            <a:r>
              <a:rPr lang="fr-FR" dirty="0"/>
              <a:t> échelon) pour la hors classe ne bénéficieront pas pour le moment de nouvelle évaluation. Les notes chiffrées seront donc gelées dans leur état.</a:t>
            </a:r>
          </a:p>
        </p:txBody>
      </p:sp>
      <p:sp>
        <p:nvSpPr>
          <p:cNvPr id="6"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48817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p:cNvSpPr>
            <a:spLocks noGrp="1"/>
          </p:cNvSpPr>
          <p:nvPr>
            <p:ph type="ftr" sz="quarter" idx="11"/>
          </p:nvPr>
        </p:nvSpPr>
        <p:spPr/>
        <p:txBody>
          <a:bodyPr/>
          <a:lstStyle/>
          <a:p>
            <a:r>
              <a:rPr lang="fr-FR" dirty="0"/>
              <a:t>GROUPE CORPO</a:t>
            </a:r>
          </a:p>
        </p:txBody>
      </p:sp>
      <p:graphicFrame>
        <p:nvGraphicFramePr>
          <p:cNvPr id="5" name="Objet 4"/>
          <p:cNvGraphicFramePr>
            <a:graphicFrameLocks noChangeAspect="1"/>
          </p:cNvGraphicFramePr>
          <p:nvPr>
            <p:extLst/>
          </p:nvPr>
        </p:nvGraphicFramePr>
        <p:xfrm>
          <a:off x="408214" y="-368753"/>
          <a:ext cx="11576956" cy="6648450"/>
        </p:xfrm>
        <a:graphic>
          <a:graphicData uri="http://schemas.openxmlformats.org/presentationml/2006/ole">
            <mc:AlternateContent xmlns:mc="http://schemas.openxmlformats.org/markup-compatibility/2006">
              <mc:Choice xmlns:v="urn:schemas-microsoft-com:vml" Requires="v">
                <p:oleObj spid="_x0000_s1038" name="Document" r:id="rId3" imgW="9760975" imgH="6648044" progId="Word.Document.12">
                  <p:embed/>
                </p:oleObj>
              </mc:Choice>
              <mc:Fallback>
                <p:oleObj name="Document" r:id="rId3" imgW="9760975" imgH="6648044" progId="Word.Document.12">
                  <p:embed/>
                  <p:pic>
                    <p:nvPicPr>
                      <p:cNvPr id="5" name="Obje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214" y="-368753"/>
                        <a:ext cx="11576956" cy="6648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527683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Quelques chiffres sur PPCR</a:t>
            </a:r>
          </a:p>
        </p:txBody>
      </p:sp>
      <p:sp>
        <p:nvSpPr>
          <p:cNvPr id="4" name="Espace réservé du pied de page 3"/>
          <p:cNvSpPr>
            <a:spLocks noGrp="1"/>
          </p:cNvSpPr>
          <p:nvPr>
            <p:ph type="ftr" sz="quarter" idx="11"/>
          </p:nvPr>
        </p:nvSpPr>
        <p:spPr/>
        <p:txBody>
          <a:bodyPr/>
          <a:lstStyle/>
          <a:p>
            <a:r>
              <a:rPr lang="fr-FR" dirty="0"/>
              <a:t>Groupe corpo SNEP-FSU</a:t>
            </a:r>
          </a:p>
        </p:txBody>
      </p:sp>
      <p:sp>
        <p:nvSpPr>
          <p:cNvPr id="10" name="Rectangle 9"/>
          <p:cNvSpPr/>
          <p:nvPr/>
        </p:nvSpPr>
        <p:spPr>
          <a:xfrm>
            <a:off x="914401" y="1417637"/>
            <a:ext cx="9780105" cy="4524315"/>
          </a:xfrm>
          <a:prstGeom prst="rect">
            <a:avLst/>
          </a:prstGeom>
        </p:spPr>
        <p:txBody>
          <a:bodyPr wrap="square">
            <a:spAutoFit/>
          </a:bodyPr>
          <a:lstStyle/>
          <a:p>
            <a:r>
              <a:rPr lang="fr-FR" dirty="0"/>
              <a:t>Pour les PEPS :</a:t>
            </a:r>
          </a:p>
          <a:p>
            <a:r>
              <a:rPr lang="fr-FR" dirty="0"/>
              <a:t>Entre 2 collègues, un qui ferait toute sa carrière au grand choix et l’autre à l’ancienneté, il y a 67408 euros d’écart (si l’on considère que le collègue promu au grand choix n’est pas promu hors classe, ce  qui est peu probable), sinon cela fait 109082 euros de différence (promu après 3 ans dans le 11ème échelon).  Avec la nouvelle carrière,  cela fera sur 26 ans de carrière 3300 euros de différence.</a:t>
            </a:r>
            <a:br>
              <a:rPr lang="fr-FR" dirty="0"/>
            </a:br>
            <a:br>
              <a:rPr lang="fr-FR" dirty="0"/>
            </a:br>
            <a:r>
              <a:rPr lang="fr-FR" dirty="0"/>
              <a:t>Pour les agrégés :</a:t>
            </a:r>
            <a:br>
              <a:rPr lang="fr-FR" dirty="0"/>
            </a:br>
            <a:r>
              <a:rPr lang="fr-FR" dirty="0"/>
              <a:t>Entre 2 collègues, un qui ferait toute sa carrière au grand choix et l’autre à l’ancienneté, il y a 75921 euros d’écart (si l’on considère que le collègue promu au grand choix n’est pas promu hors classe, ce qui est peu probable), sinon cela fait 118652 euros de différence.</a:t>
            </a:r>
            <a:br>
              <a:rPr lang="fr-FR" dirty="0"/>
            </a:br>
            <a:r>
              <a:rPr lang="fr-FR" dirty="0"/>
              <a:t>Avec la nouvelle carrière,  cela fera sur 26 ans de carrière 4896 euros de différence.</a:t>
            </a:r>
          </a:p>
          <a:p>
            <a:endParaRPr lang="fr-FR" dirty="0"/>
          </a:p>
          <a:p>
            <a:r>
              <a:rPr lang="fr-FR" dirty="0"/>
              <a:t>Chez les agrégés, la réduction de l’échelon 5 de 4 à 3 ans amène une différence de 142 points d’indice, ce qui se traduit en fin de carrière par un gain sur cette année de plus de 6000 euros net (différence entre le dernier indice de la hors classe et l’indice de l’échelon 5).</a:t>
            </a:r>
            <a:br>
              <a:rPr lang="fr-FR" dirty="0"/>
            </a:br>
            <a:endParaRPr lang="fr-FR" dirty="0"/>
          </a:p>
        </p:txBody>
      </p:sp>
    </p:spTree>
    <p:extLst>
      <p:ext uri="{BB962C8B-B14F-4D97-AF65-F5344CB8AC3E}">
        <p14:creationId xmlns:p14="http://schemas.microsoft.com/office/powerpoint/2010/main" val="16981327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graphicFrame>
        <p:nvGraphicFramePr>
          <p:cNvPr id="7" name="Espace réservé du contenu 6">
            <a:extLst>
              <a:ext uri="{FF2B5EF4-FFF2-40B4-BE49-F238E27FC236}">
                <a16:creationId xmlns:a16="http://schemas.microsoft.com/office/drawing/2014/main" id="{36E6DDB4-4D64-4AE0-8989-CC984BA9F691}"/>
              </a:ext>
            </a:extLst>
          </p:cNvPr>
          <p:cNvGraphicFramePr>
            <a:graphicFrameLocks noGrp="1"/>
          </p:cNvGraphicFramePr>
          <p:nvPr>
            <p:ph idx="1"/>
            <p:extLst>
              <p:ext uri="{D42A27DB-BD31-4B8C-83A1-F6EECF244321}">
                <p14:modId xmlns:p14="http://schemas.microsoft.com/office/powerpoint/2010/main" val="1129759120"/>
              </p:ext>
            </p:extLst>
          </p:nvPr>
        </p:nvGraphicFramePr>
        <p:xfrm>
          <a:off x="741273" y="716453"/>
          <a:ext cx="10363200" cy="4618383"/>
        </p:xfrm>
        <a:graphic>
          <a:graphicData uri="http://schemas.openxmlformats.org/drawingml/2006/chart">
            <c:chart xmlns:c="http://schemas.openxmlformats.org/drawingml/2006/chart" xmlns:r="http://schemas.openxmlformats.org/officeDocument/2006/relationships" r:id="rId2"/>
          </a:graphicData>
        </a:graphic>
      </p:graphicFrame>
      <p:sp>
        <p:nvSpPr>
          <p:cNvPr id="5" name="Espace réservé du pied de page 3"/>
          <p:cNvSpPr>
            <a:spLocks noGrp="1"/>
          </p:cNvSpPr>
          <p:nvPr>
            <p:ph type="ftr" sz="quarter" idx="11"/>
          </p:nvPr>
        </p:nvSpPr>
        <p:spPr/>
        <p:txBody>
          <a:bodyPr/>
          <a:lstStyle/>
          <a:p>
            <a:r>
              <a:rPr lang="fr-FR" dirty="0"/>
              <a:t>Groupe corpo SNEP-FSU</a:t>
            </a:r>
          </a:p>
        </p:txBody>
      </p:sp>
      <p:sp>
        <p:nvSpPr>
          <p:cNvPr id="6" name="ZoneTexte 5"/>
          <p:cNvSpPr txBox="1"/>
          <p:nvPr/>
        </p:nvSpPr>
        <p:spPr>
          <a:xfrm>
            <a:off x="1099932" y="5459897"/>
            <a:ext cx="10071653" cy="646331"/>
          </a:xfrm>
          <a:prstGeom prst="rect">
            <a:avLst/>
          </a:prstGeom>
          <a:noFill/>
        </p:spPr>
        <p:txBody>
          <a:bodyPr wrap="square" rtlCol="0">
            <a:spAutoFit/>
          </a:bodyPr>
          <a:lstStyle/>
          <a:p>
            <a:r>
              <a:rPr lang="fr-FR" b="1" dirty="0"/>
              <a:t>Après PPCR, la différence de rémunération entre 2 collègues induite par les différences de notation ou d’appréciation se rapportera à 3% de ce qu’il y avait précédemment</a:t>
            </a:r>
          </a:p>
        </p:txBody>
      </p:sp>
    </p:spTree>
    <p:extLst>
      <p:ext uri="{BB962C8B-B14F-4D97-AF65-F5344CB8AC3E}">
        <p14:creationId xmlns:p14="http://schemas.microsoft.com/office/powerpoint/2010/main" val="20202307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a:blip r:embed="rId2"/>
          <a:stretch>
            <a:fillRect/>
          </a:stretch>
        </p:blipFill>
        <p:spPr>
          <a:xfrm>
            <a:off x="276225" y="223837"/>
            <a:ext cx="11639550" cy="6410325"/>
          </a:xfrm>
          <a:prstGeom prst="rect">
            <a:avLst/>
          </a:prstGeom>
        </p:spPr>
      </p:pic>
    </p:spTree>
    <p:extLst>
      <p:ext uri="{BB962C8B-B14F-4D97-AF65-F5344CB8AC3E}">
        <p14:creationId xmlns:p14="http://schemas.microsoft.com/office/powerpoint/2010/main" val="1408729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317450" y="0"/>
            <a:ext cx="11557100" cy="6858000"/>
          </a:xfrm>
          <a:prstGeom prst="rect">
            <a:avLst/>
          </a:prstGeom>
        </p:spPr>
      </p:pic>
    </p:spTree>
    <p:extLst>
      <p:ext uri="{BB962C8B-B14F-4D97-AF65-F5344CB8AC3E}">
        <p14:creationId xmlns:p14="http://schemas.microsoft.com/office/powerpoint/2010/main" val="982995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91544" y="1124744"/>
            <a:ext cx="8229600" cy="3960440"/>
          </a:xfrm>
          <a:solidFill>
            <a:schemeClr val="accent4">
              <a:lumMod val="60000"/>
              <a:lumOff val="40000"/>
            </a:schemeClr>
          </a:solidFill>
        </p:spPr>
        <p:txBody>
          <a:bodyPr>
            <a:normAutofit/>
          </a:bodyPr>
          <a:lstStyle/>
          <a:p>
            <a:br>
              <a:rPr lang="fr-FR" sz="5400" b="1" dirty="0"/>
            </a:br>
            <a:r>
              <a:rPr lang="fr-FR" sz="5400" b="1" dirty="0"/>
              <a:t>Une nouvelle évaluation pour une nouvelle carrière</a:t>
            </a:r>
            <a:br>
              <a:rPr lang="fr-FR" sz="5400" b="1" dirty="0"/>
            </a:br>
            <a:endParaRPr lang="fr-FR" sz="5400" b="1" dirty="0"/>
          </a:p>
        </p:txBody>
      </p:sp>
      <p:pic>
        <p:nvPicPr>
          <p:cNvPr id="5" name="Picture 2" descr="Afficher l'image d'origine"/>
          <p:cNvPicPr>
            <a:picLocks noChangeAspect="1" noChangeArrowheads="1"/>
          </p:cNvPicPr>
          <p:nvPr/>
        </p:nvPicPr>
        <p:blipFill>
          <a:blip r:embed="rId2" cstate="print"/>
          <a:srcRect/>
          <a:stretch>
            <a:fillRect/>
          </a:stretch>
        </p:blipFill>
        <p:spPr bwMode="auto">
          <a:xfrm>
            <a:off x="5303912" y="5589240"/>
            <a:ext cx="1853898" cy="934988"/>
          </a:xfrm>
          <a:prstGeom prst="rect">
            <a:avLst/>
          </a:prstGeom>
          <a:noFill/>
        </p:spPr>
      </p:pic>
      <p:pic>
        <p:nvPicPr>
          <p:cNvPr id="6" name="Picture 8" descr="Afficher l'image d'origine"/>
          <p:cNvPicPr>
            <a:picLocks noChangeAspect="1" noChangeArrowheads="1"/>
          </p:cNvPicPr>
          <p:nvPr/>
        </p:nvPicPr>
        <p:blipFill>
          <a:blip r:embed="rId3" cstate="print"/>
          <a:srcRect/>
          <a:stretch>
            <a:fillRect/>
          </a:stretch>
        </p:blipFill>
        <p:spPr bwMode="auto">
          <a:xfrm>
            <a:off x="2207568" y="5589241"/>
            <a:ext cx="2484888" cy="908025"/>
          </a:xfrm>
          <a:prstGeom prst="rect">
            <a:avLst/>
          </a:prstGeom>
          <a:noFill/>
        </p:spPr>
      </p:pic>
      <p:pic>
        <p:nvPicPr>
          <p:cNvPr id="7" name="Picture 10" descr="Afficher l'image d'origine"/>
          <p:cNvPicPr>
            <a:picLocks noChangeAspect="1" noChangeArrowheads="1"/>
          </p:cNvPicPr>
          <p:nvPr/>
        </p:nvPicPr>
        <p:blipFill>
          <a:blip r:embed="rId4" cstate="print"/>
          <a:srcRect/>
          <a:stretch>
            <a:fillRect/>
          </a:stretch>
        </p:blipFill>
        <p:spPr bwMode="auto">
          <a:xfrm>
            <a:off x="7968208" y="5589240"/>
            <a:ext cx="1736406" cy="910116"/>
          </a:xfrm>
          <a:prstGeom prst="rect">
            <a:avLst/>
          </a:prstGeom>
          <a:noFill/>
        </p:spPr>
      </p:pic>
    </p:spTree>
    <p:extLst>
      <p:ext uri="{BB962C8B-B14F-4D97-AF65-F5344CB8AC3E}">
        <p14:creationId xmlns:p14="http://schemas.microsoft.com/office/powerpoint/2010/main" val="28180987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normAutofit/>
          </a:bodyPr>
          <a:lstStyle/>
          <a:p>
            <a:r>
              <a:rPr lang="fr-FR" dirty="0"/>
              <a:t>Les grands éléments de la nouvelle évaluation</a:t>
            </a:r>
          </a:p>
        </p:txBody>
      </p:sp>
      <p:sp>
        <p:nvSpPr>
          <p:cNvPr id="3" name="Espace réservé du contenu 2"/>
          <p:cNvSpPr>
            <a:spLocks noGrp="1"/>
          </p:cNvSpPr>
          <p:nvPr>
            <p:ph idx="1"/>
          </p:nvPr>
        </p:nvSpPr>
        <p:spPr>
          <a:xfrm>
            <a:off x="1991544" y="1412777"/>
            <a:ext cx="8229600" cy="4525963"/>
          </a:xfrm>
        </p:spPr>
        <p:txBody>
          <a:bodyPr>
            <a:normAutofit fontScale="92500" lnSpcReduction="10000"/>
          </a:bodyPr>
          <a:lstStyle/>
          <a:p>
            <a:pPr>
              <a:buNone/>
            </a:pPr>
            <a:endParaRPr lang="fr-FR" dirty="0"/>
          </a:p>
          <a:p>
            <a:pPr>
              <a:buFont typeface="Symbol"/>
              <a:buChar char="Þ"/>
            </a:pPr>
            <a:r>
              <a:rPr lang="fr-FR" dirty="0"/>
              <a:t>Un « accompagnement » des personnels:</a:t>
            </a:r>
          </a:p>
          <a:p>
            <a:pPr>
              <a:buNone/>
            </a:pPr>
            <a:r>
              <a:rPr lang="fr-FR" dirty="0"/>
              <a:t>	- accompagnement individuel</a:t>
            </a:r>
          </a:p>
          <a:p>
            <a:pPr>
              <a:buNone/>
            </a:pPr>
            <a:r>
              <a:rPr lang="fr-FR" dirty="0"/>
              <a:t>	- accompagnement collectif</a:t>
            </a:r>
          </a:p>
          <a:p>
            <a:pPr>
              <a:buNone/>
            </a:pPr>
            <a:endParaRPr lang="fr-FR" dirty="0"/>
          </a:p>
          <a:p>
            <a:pPr>
              <a:buFont typeface="Symbol"/>
              <a:buChar char="Þ"/>
            </a:pPr>
            <a:r>
              <a:rPr lang="fr-FR" dirty="0"/>
              <a:t>3 rendez-vous de carrière correspondant aux étapes de la nouvelle carrière:</a:t>
            </a:r>
          </a:p>
          <a:p>
            <a:pPr>
              <a:buFont typeface="Wingdings"/>
              <a:buChar char="³"/>
            </a:pPr>
            <a:r>
              <a:rPr lang="fr-FR" dirty="0">
                <a:sym typeface="Wingdings"/>
              </a:rPr>
              <a:t>Le passage du 6</a:t>
            </a:r>
            <a:r>
              <a:rPr lang="fr-FR" baseline="30000" dirty="0">
                <a:sym typeface="Wingdings"/>
              </a:rPr>
              <a:t>e</a:t>
            </a:r>
            <a:r>
              <a:rPr lang="fr-FR" dirty="0">
                <a:sym typeface="Wingdings"/>
              </a:rPr>
              <a:t> au 7</a:t>
            </a:r>
            <a:r>
              <a:rPr lang="fr-FR" baseline="30000" dirty="0">
                <a:sym typeface="Wingdings"/>
              </a:rPr>
              <a:t>e</a:t>
            </a:r>
            <a:r>
              <a:rPr lang="fr-FR" dirty="0">
                <a:sym typeface="Wingdings"/>
              </a:rPr>
              <a:t> échelon</a:t>
            </a:r>
          </a:p>
          <a:p>
            <a:pPr>
              <a:buFont typeface="Wingdings"/>
              <a:buChar char="³"/>
            </a:pPr>
            <a:r>
              <a:rPr lang="fr-FR" dirty="0">
                <a:sym typeface="Wingdings"/>
              </a:rPr>
              <a:t>Le passage du 8</a:t>
            </a:r>
            <a:r>
              <a:rPr lang="fr-FR" baseline="30000" dirty="0">
                <a:sym typeface="Wingdings"/>
              </a:rPr>
              <a:t>e</a:t>
            </a:r>
            <a:r>
              <a:rPr lang="fr-FR" dirty="0">
                <a:sym typeface="Wingdings"/>
              </a:rPr>
              <a:t> au 9</a:t>
            </a:r>
            <a:r>
              <a:rPr lang="fr-FR" baseline="30000" dirty="0">
                <a:sym typeface="Wingdings"/>
              </a:rPr>
              <a:t>e</a:t>
            </a:r>
            <a:r>
              <a:rPr lang="fr-FR" dirty="0">
                <a:sym typeface="Wingdings"/>
              </a:rPr>
              <a:t> échelon</a:t>
            </a:r>
          </a:p>
          <a:p>
            <a:pPr>
              <a:buFont typeface="Wingdings"/>
              <a:buChar char="³"/>
            </a:pPr>
            <a:r>
              <a:rPr lang="fr-FR" dirty="0">
                <a:sym typeface="Wingdings"/>
              </a:rPr>
              <a:t>L’accès à la hors-classe</a:t>
            </a:r>
          </a:p>
          <a:p>
            <a:pPr>
              <a:buFont typeface="Symbol"/>
              <a:buChar char="Þ"/>
            </a:pPr>
            <a:endParaRPr lang="fr-FR" dirty="0"/>
          </a:p>
        </p:txBody>
      </p:sp>
      <p:pic>
        <p:nvPicPr>
          <p:cNvPr id="6" name="Picture 2" descr="Afficher l'image d'origine"/>
          <p:cNvPicPr>
            <a:picLocks noChangeAspect="1" noChangeArrowheads="1"/>
          </p:cNvPicPr>
          <p:nvPr/>
        </p:nvPicPr>
        <p:blipFill>
          <a:blip r:embed="rId2" cstate="print"/>
          <a:srcRect/>
          <a:stretch>
            <a:fillRect/>
          </a:stretch>
        </p:blipFill>
        <p:spPr bwMode="auto">
          <a:xfrm>
            <a:off x="7392145" y="6021289"/>
            <a:ext cx="1118811" cy="564257"/>
          </a:xfrm>
          <a:prstGeom prst="rect">
            <a:avLst/>
          </a:prstGeom>
          <a:noFill/>
        </p:spPr>
      </p:pic>
      <p:pic>
        <p:nvPicPr>
          <p:cNvPr id="7" name="Picture 8" descr="Afficher l'image d'origine"/>
          <p:cNvPicPr>
            <a:picLocks noChangeAspect="1" noChangeArrowheads="1"/>
          </p:cNvPicPr>
          <p:nvPr/>
        </p:nvPicPr>
        <p:blipFill>
          <a:blip r:embed="rId3" cstate="print"/>
          <a:srcRect/>
          <a:stretch>
            <a:fillRect/>
          </a:stretch>
        </p:blipFill>
        <p:spPr bwMode="auto">
          <a:xfrm>
            <a:off x="5663952" y="6021289"/>
            <a:ext cx="1499608" cy="547985"/>
          </a:xfrm>
          <a:prstGeom prst="rect">
            <a:avLst/>
          </a:prstGeom>
          <a:noFill/>
        </p:spPr>
      </p:pic>
      <p:pic>
        <p:nvPicPr>
          <p:cNvPr id="8" name="Picture 10" descr="Afficher l'image d'origine"/>
          <p:cNvPicPr>
            <a:picLocks noChangeAspect="1" noChangeArrowheads="1"/>
          </p:cNvPicPr>
          <p:nvPr/>
        </p:nvPicPr>
        <p:blipFill>
          <a:blip r:embed="rId4" cstate="print"/>
          <a:srcRect/>
          <a:stretch>
            <a:fillRect/>
          </a:stretch>
        </p:blipFill>
        <p:spPr bwMode="auto">
          <a:xfrm>
            <a:off x="8720502" y="6093297"/>
            <a:ext cx="1047906" cy="549247"/>
          </a:xfrm>
          <a:prstGeom prst="rect">
            <a:avLst/>
          </a:prstGeom>
          <a:noFill/>
        </p:spPr>
      </p:pic>
    </p:spTree>
    <p:extLst>
      <p:ext uri="{BB962C8B-B14F-4D97-AF65-F5344CB8AC3E}">
        <p14:creationId xmlns:p14="http://schemas.microsoft.com/office/powerpoint/2010/main" val="13050415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lstStyle/>
          <a:p>
            <a:r>
              <a:rPr lang="fr-FR" dirty="0"/>
              <a:t>Pour « l’accompagnement »</a:t>
            </a:r>
          </a:p>
        </p:txBody>
      </p:sp>
      <p:sp>
        <p:nvSpPr>
          <p:cNvPr id="3" name="Espace réservé du contenu 2"/>
          <p:cNvSpPr>
            <a:spLocks noGrp="1"/>
          </p:cNvSpPr>
          <p:nvPr>
            <p:ph idx="1"/>
          </p:nvPr>
        </p:nvSpPr>
        <p:spPr>
          <a:xfrm>
            <a:off x="1981200" y="2145486"/>
            <a:ext cx="8229600" cy="3773016"/>
          </a:xfrm>
        </p:spPr>
        <p:txBody>
          <a:bodyPr>
            <a:noAutofit/>
          </a:bodyPr>
          <a:lstStyle/>
          <a:p>
            <a:pPr>
              <a:buNone/>
            </a:pPr>
            <a:r>
              <a:rPr lang="fr-FR" sz="2400" u="sng" dirty="0"/>
              <a:t>Citation du document ministériel</a:t>
            </a:r>
            <a:r>
              <a:rPr lang="fr-FR" sz="2400" dirty="0"/>
              <a:t>:</a:t>
            </a:r>
          </a:p>
          <a:p>
            <a:pPr>
              <a:buNone/>
            </a:pPr>
            <a:endParaRPr lang="fr-FR" sz="2400" dirty="0"/>
          </a:p>
          <a:p>
            <a:pPr>
              <a:buNone/>
            </a:pPr>
            <a:r>
              <a:rPr lang="fr-FR" sz="2400" dirty="0"/>
              <a:t>« L’accompagnement est un processus dynamique qui s’inscrit dans un temps long, seul à même de </a:t>
            </a:r>
            <a:r>
              <a:rPr lang="fr-FR" sz="2400" dirty="0">
                <a:solidFill>
                  <a:srgbClr val="FF0000"/>
                </a:solidFill>
              </a:rPr>
              <a:t>permettre l’évolution des pratiques didactiques et pédagogiques. </a:t>
            </a:r>
            <a:r>
              <a:rPr lang="fr-FR" sz="2400" dirty="0"/>
              <a:t>(…)Dans le second degré, </a:t>
            </a:r>
            <a:r>
              <a:rPr lang="fr-FR" sz="2400" dirty="0">
                <a:solidFill>
                  <a:schemeClr val="tx2">
                    <a:lumMod val="60000"/>
                    <a:lumOff val="40000"/>
                  </a:schemeClr>
                </a:solidFill>
              </a:rPr>
              <a:t>le chef d’établissement</a:t>
            </a:r>
            <a:r>
              <a:rPr lang="fr-FR" sz="2400" dirty="0"/>
              <a:t> et l’inspecteur d’académie, inspecteur pédagogique régional, l’inspecteur de l’éducation nationale - enseignement technique, enseignement général proposent de manière coordonnée cet accompagnement. »</a:t>
            </a:r>
          </a:p>
        </p:txBody>
      </p:sp>
    </p:spTree>
    <p:extLst>
      <p:ext uri="{BB962C8B-B14F-4D97-AF65-F5344CB8AC3E}">
        <p14:creationId xmlns:p14="http://schemas.microsoft.com/office/powerpoint/2010/main" val="1852445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325409"/>
            <a:ext cx="9144000" cy="2387600"/>
          </a:xfrm>
        </p:spPr>
        <p:txBody>
          <a:bodyPr/>
          <a:lstStyle/>
          <a:p>
            <a:r>
              <a:rPr lang="fr-FR" dirty="0"/>
              <a:t>Anecdote de collègue</a:t>
            </a:r>
            <a:br>
              <a:rPr lang="fr-FR" dirty="0"/>
            </a:br>
            <a:endParaRPr lang="fr-FR" dirty="0"/>
          </a:p>
        </p:txBody>
      </p:sp>
      <p:pic>
        <p:nvPicPr>
          <p:cNvPr id="4" name="Image 3"/>
          <p:cNvPicPr>
            <a:picLocks noChangeAspect="1"/>
          </p:cNvPicPr>
          <p:nvPr/>
        </p:nvPicPr>
        <p:blipFill>
          <a:blip r:embed="rId2"/>
          <a:stretch>
            <a:fillRect/>
          </a:stretch>
        </p:blipFill>
        <p:spPr>
          <a:xfrm>
            <a:off x="0" y="2278884"/>
            <a:ext cx="12192000" cy="4302070"/>
          </a:xfrm>
          <a:prstGeom prst="rect">
            <a:avLst/>
          </a:prstGeom>
        </p:spPr>
      </p:pic>
    </p:spTree>
    <p:extLst>
      <p:ext uri="{BB962C8B-B14F-4D97-AF65-F5344CB8AC3E}">
        <p14:creationId xmlns:p14="http://schemas.microsoft.com/office/powerpoint/2010/main" val="18883473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buNone/>
            </a:pPr>
            <a:endParaRPr lang="fr-FR" dirty="0"/>
          </a:p>
          <a:p>
            <a:pPr>
              <a:buNone/>
            </a:pPr>
            <a:endParaRPr lang="fr-FR" dirty="0"/>
          </a:p>
          <a:p>
            <a:pPr>
              <a:buNone/>
            </a:pPr>
            <a:r>
              <a:rPr lang="fr-FR" dirty="0"/>
              <a:t>« Il </a:t>
            </a:r>
            <a:r>
              <a:rPr lang="fr-FR" i="1" dirty="0"/>
              <a:t>[l’accompagnement] </a:t>
            </a:r>
            <a:r>
              <a:rPr lang="fr-FR" dirty="0"/>
              <a:t>peut être initié</a:t>
            </a:r>
            <a:r>
              <a:rPr lang="fr-FR" dirty="0">
                <a:solidFill>
                  <a:srgbClr val="FF0000"/>
                </a:solidFill>
              </a:rPr>
              <a:t>, à tout moment de la carrière, par les personnels d’inspection ou de direction </a:t>
            </a:r>
            <a:r>
              <a:rPr lang="fr-FR" dirty="0"/>
              <a:t>ou à la demande des personnels. »</a:t>
            </a:r>
          </a:p>
        </p:txBody>
      </p:sp>
      <p:sp>
        <p:nvSpPr>
          <p:cNvPr id="4" name="Titre 1"/>
          <p:cNvSpPr>
            <a:spLocks noGrp="1"/>
          </p:cNvSpPr>
          <p:nvPr>
            <p:ph type="title"/>
          </p:nvPr>
        </p:nvSpPr>
        <p:spPr>
          <a:xfrm>
            <a:off x="1981200" y="274638"/>
            <a:ext cx="8229600" cy="1143000"/>
          </a:xfrm>
          <a:solidFill>
            <a:schemeClr val="accent4">
              <a:lumMod val="60000"/>
              <a:lumOff val="40000"/>
            </a:schemeClr>
          </a:solidFill>
        </p:spPr>
        <p:txBody>
          <a:bodyPr/>
          <a:lstStyle/>
          <a:p>
            <a:r>
              <a:rPr lang="fr-FR" dirty="0"/>
              <a:t>Pour « l’accompagnement »</a:t>
            </a:r>
          </a:p>
        </p:txBody>
      </p:sp>
      <p:pic>
        <p:nvPicPr>
          <p:cNvPr id="6" name="Picture 2" descr="Afficher l'image d'origine"/>
          <p:cNvPicPr>
            <a:picLocks noChangeAspect="1" noChangeArrowheads="1"/>
          </p:cNvPicPr>
          <p:nvPr/>
        </p:nvPicPr>
        <p:blipFill>
          <a:blip r:embed="rId2" cstate="print"/>
          <a:srcRect/>
          <a:stretch>
            <a:fillRect/>
          </a:stretch>
        </p:blipFill>
        <p:spPr bwMode="auto">
          <a:xfrm>
            <a:off x="5303912" y="5589240"/>
            <a:ext cx="1853898" cy="934988"/>
          </a:xfrm>
          <a:prstGeom prst="rect">
            <a:avLst/>
          </a:prstGeom>
          <a:noFill/>
        </p:spPr>
      </p:pic>
      <p:pic>
        <p:nvPicPr>
          <p:cNvPr id="7" name="Picture 8" descr="Afficher l'image d'origine"/>
          <p:cNvPicPr>
            <a:picLocks noChangeAspect="1" noChangeArrowheads="1"/>
          </p:cNvPicPr>
          <p:nvPr/>
        </p:nvPicPr>
        <p:blipFill>
          <a:blip r:embed="rId3" cstate="print"/>
          <a:srcRect/>
          <a:stretch>
            <a:fillRect/>
          </a:stretch>
        </p:blipFill>
        <p:spPr bwMode="auto">
          <a:xfrm>
            <a:off x="2207568" y="5589241"/>
            <a:ext cx="2484888" cy="908025"/>
          </a:xfrm>
          <a:prstGeom prst="rect">
            <a:avLst/>
          </a:prstGeom>
          <a:noFill/>
        </p:spPr>
      </p:pic>
      <p:pic>
        <p:nvPicPr>
          <p:cNvPr id="8" name="Picture 10" descr="Afficher l'image d'origine"/>
          <p:cNvPicPr>
            <a:picLocks noChangeAspect="1" noChangeArrowheads="1"/>
          </p:cNvPicPr>
          <p:nvPr/>
        </p:nvPicPr>
        <p:blipFill>
          <a:blip r:embed="rId4" cstate="print"/>
          <a:srcRect/>
          <a:stretch>
            <a:fillRect/>
          </a:stretch>
        </p:blipFill>
        <p:spPr bwMode="auto">
          <a:xfrm>
            <a:off x="7968208" y="5589240"/>
            <a:ext cx="1736406" cy="910116"/>
          </a:xfrm>
          <a:prstGeom prst="rect">
            <a:avLst/>
          </a:prstGeom>
          <a:noFill/>
        </p:spPr>
      </p:pic>
    </p:spTree>
    <p:extLst>
      <p:ext uri="{BB962C8B-B14F-4D97-AF65-F5344CB8AC3E}">
        <p14:creationId xmlns:p14="http://schemas.microsoft.com/office/powerpoint/2010/main" val="9856470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1981200" y="274638"/>
            <a:ext cx="8229600" cy="1143000"/>
          </a:xfrm>
          <a:solidFill>
            <a:schemeClr val="accent4">
              <a:lumMod val="60000"/>
              <a:lumOff val="40000"/>
            </a:schemeClr>
          </a:solidFill>
        </p:spPr>
        <p:txBody>
          <a:bodyPr/>
          <a:lstStyle/>
          <a:p>
            <a:r>
              <a:rPr lang="fr-FR" dirty="0"/>
              <a:t>Pour « l’accompagnement »</a:t>
            </a:r>
          </a:p>
        </p:txBody>
      </p:sp>
      <p:sp>
        <p:nvSpPr>
          <p:cNvPr id="8" name="ZoneTexte 7"/>
          <p:cNvSpPr txBox="1"/>
          <p:nvPr/>
        </p:nvSpPr>
        <p:spPr>
          <a:xfrm>
            <a:off x="1919536" y="1484785"/>
            <a:ext cx="8136904" cy="4708981"/>
          </a:xfrm>
          <a:prstGeom prst="rect">
            <a:avLst/>
          </a:prstGeom>
          <a:noFill/>
        </p:spPr>
        <p:txBody>
          <a:bodyPr wrap="square" rtlCol="0">
            <a:spAutoFit/>
          </a:bodyPr>
          <a:lstStyle/>
          <a:p>
            <a:br>
              <a:rPr lang="fr-FR" sz="2000" dirty="0"/>
            </a:br>
            <a:r>
              <a:rPr lang="fr-FR" sz="2000" dirty="0"/>
              <a:t> </a:t>
            </a:r>
            <a:r>
              <a:rPr lang="fr-FR" sz="2000" b="1" dirty="0"/>
              <a:t>L’accompagnement collectif</a:t>
            </a:r>
            <a:r>
              <a:rPr lang="fr-FR" sz="2000" dirty="0"/>
              <a:t> (équipes disciplinaires, interdisciplinaires, inter degrés…). Les objectifs affichés sont de concevoir et mettre en œuvre des projets pédagogiques, accompagner l’évolution des pratiques pédagogiques et d’expliciter les orientations nationales. Il pourrait être </a:t>
            </a:r>
            <a:r>
              <a:rPr lang="fr-FR" sz="2000" dirty="0">
                <a:solidFill>
                  <a:srgbClr val="FF0000"/>
                </a:solidFill>
              </a:rPr>
              <a:t>mis en place à la demande des équipes, des inspecteurs, </a:t>
            </a:r>
            <a:r>
              <a:rPr lang="fr-FR" sz="2000" u="sng" dirty="0">
                <a:solidFill>
                  <a:srgbClr val="FF0000"/>
                </a:solidFill>
              </a:rPr>
              <a:t>des chefs d’établissement </a:t>
            </a:r>
            <a:r>
              <a:rPr lang="fr-FR" sz="2000" dirty="0">
                <a:solidFill>
                  <a:srgbClr val="FF0000"/>
                </a:solidFill>
              </a:rPr>
              <a:t>ou du </a:t>
            </a:r>
            <a:r>
              <a:rPr lang="fr-FR" sz="2000" u="sng" dirty="0">
                <a:solidFill>
                  <a:srgbClr val="FF0000"/>
                </a:solidFill>
              </a:rPr>
              <a:t>conseil pédagogique</a:t>
            </a:r>
            <a:r>
              <a:rPr lang="fr-FR" sz="2000" dirty="0"/>
              <a:t>.</a:t>
            </a:r>
          </a:p>
          <a:p>
            <a:br>
              <a:rPr lang="fr-FR" sz="2000" dirty="0"/>
            </a:br>
            <a:r>
              <a:rPr lang="fr-FR" sz="2000" dirty="0"/>
              <a:t> </a:t>
            </a:r>
            <a:r>
              <a:rPr lang="fr-FR" sz="2000" b="1" dirty="0"/>
              <a:t>L’accompagnement individuel</a:t>
            </a:r>
            <a:r>
              <a:rPr lang="fr-FR" sz="2000" dirty="0"/>
              <a:t>. Les objectifs affichés sont de consolider et développer les compétences professionnelles (débuts de carrière et formation pédagogique, didactique et de gestion de classe), d’aider les personnels en difficulté (soit à leur demande soit à la suite de l’entretien professionnel ou de l’inspection) ou de favoriser la mobilité professionnelle (évolution vers des fonctions d’encadrement ou souhait d’élargir son « </a:t>
            </a:r>
            <a:r>
              <a:rPr lang="fr-FR" sz="2000" i="1" dirty="0"/>
              <a:t>périmètre fonctionnel</a:t>
            </a:r>
            <a:r>
              <a:rPr lang="fr-FR" sz="2000" dirty="0"/>
              <a:t> » au sein de l’établissement ou de l’académie).</a:t>
            </a:r>
          </a:p>
        </p:txBody>
      </p:sp>
    </p:spTree>
    <p:extLst>
      <p:ext uri="{BB962C8B-B14F-4D97-AF65-F5344CB8AC3E}">
        <p14:creationId xmlns:p14="http://schemas.microsoft.com/office/powerpoint/2010/main" val="825989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lstStyle/>
          <a:p>
            <a:r>
              <a:rPr lang="fr-FR" dirty="0"/>
              <a:t>Les rendez-vous de carrière</a:t>
            </a:r>
          </a:p>
        </p:txBody>
      </p:sp>
      <p:sp>
        <p:nvSpPr>
          <p:cNvPr id="3" name="Espace réservé du contenu 2"/>
          <p:cNvSpPr>
            <a:spLocks noGrp="1"/>
          </p:cNvSpPr>
          <p:nvPr>
            <p:ph idx="1"/>
          </p:nvPr>
        </p:nvSpPr>
        <p:spPr/>
        <p:txBody>
          <a:bodyPr>
            <a:normAutofit lnSpcReduction="10000"/>
          </a:bodyPr>
          <a:lstStyle/>
          <a:p>
            <a:pPr>
              <a:buFont typeface="Symbol" pitchFamily="18" charset="2"/>
              <a:buChar char="Þ"/>
            </a:pPr>
            <a:r>
              <a:rPr lang="fr-FR" dirty="0"/>
              <a:t>A chaque </a:t>
            </a:r>
            <a:r>
              <a:rPr lang="fr-FR" dirty="0" err="1"/>
              <a:t>rdv</a:t>
            </a:r>
            <a:r>
              <a:rPr lang="fr-FR" dirty="0"/>
              <a:t> de carrière, les collègues devront:</a:t>
            </a:r>
          </a:p>
          <a:p>
            <a:pPr>
              <a:buNone/>
            </a:pPr>
            <a:endParaRPr lang="fr-FR" dirty="0"/>
          </a:p>
          <a:p>
            <a:pPr>
              <a:buFont typeface="Wingdings" pitchFamily="2" charset="2"/>
              <a:buChar char="³"/>
            </a:pPr>
            <a:r>
              <a:rPr lang="fr-FR" dirty="0">
                <a:sym typeface="Wingdings"/>
              </a:rPr>
              <a:t>Préparer les </a:t>
            </a:r>
            <a:r>
              <a:rPr lang="fr-FR" dirty="0" err="1">
                <a:sym typeface="Wingdings"/>
              </a:rPr>
              <a:t>rdv</a:t>
            </a:r>
            <a:r>
              <a:rPr lang="fr-FR" dirty="0">
                <a:sym typeface="Wingdings"/>
              </a:rPr>
              <a:t> en amont (« il est fortement recommandé »)</a:t>
            </a:r>
          </a:p>
          <a:p>
            <a:pPr>
              <a:buFont typeface="Wingdings" pitchFamily="2" charset="2"/>
              <a:buChar char="³"/>
            </a:pPr>
            <a:r>
              <a:rPr lang="fr-FR" dirty="0">
                <a:sym typeface="Wingdings"/>
              </a:rPr>
              <a:t>Se faire inspecter en classe</a:t>
            </a:r>
          </a:p>
          <a:p>
            <a:pPr>
              <a:buFont typeface="Wingdings" pitchFamily="2" charset="2"/>
              <a:buChar char="³"/>
            </a:pPr>
            <a:r>
              <a:rPr lang="fr-FR" dirty="0">
                <a:sym typeface="Wingdings"/>
              </a:rPr>
              <a:t>Participer à un entretien avec l’inspecteur</a:t>
            </a:r>
          </a:p>
          <a:p>
            <a:pPr>
              <a:buFont typeface="Wingdings" pitchFamily="2" charset="2"/>
              <a:buChar char="³"/>
            </a:pPr>
            <a:r>
              <a:rPr lang="fr-FR" dirty="0">
                <a:sym typeface="Wingdings"/>
              </a:rPr>
              <a:t>Participer à un </a:t>
            </a:r>
            <a:r>
              <a:rPr lang="fr-FR" u="sng" dirty="0">
                <a:sym typeface="Wingdings"/>
              </a:rPr>
              <a:t>entretien avec le chef d’établissement</a:t>
            </a:r>
          </a:p>
          <a:p>
            <a:pPr>
              <a:buNone/>
            </a:pPr>
            <a:endParaRPr lang="fr-FR" dirty="0">
              <a:sym typeface="Wingdings"/>
            </a:endParaRPr>
          </a:p>
          <a:p>
            <a:pPr>
              <a:buFont typeface="Symbol" pitchFamily="18" charset="2"/>
              <a:buChar char="Þ"/>
            </a:pPr>
            <a:r>
              <a:rPr lang="fr-FR" dirty="0">
                <a:sym typeface="Wingdings"/>
              </a:rPr>
              <a:t>Ce qui donner lieu à une évaluation sous forme de bilan de compétences (grille nationale)</a:t>
            </a:r>
          </a:p>
          <a:p>
            <a:pPr>
              <a:buFont typeface="Symbol" pitchFamily="18" charset="2"/>
              <a:buChar char="Þ"/>
            </a:pPr>
            <a:endParaRPr lang="fr-FR" dirty="0">
              <a:sym typeface="Wingdings"/>
            </a:endParaRPr>
          </a:p>
          <a:p>
            <a:pPr>
              <a:buNone/>
            </a:pPr>
            <a:endParaRPr lang="fr-FR" dirty="0"/>
          </a:p>
        </p:txBody>
      </p:sp>
    </p:spTree>
    <p:extLst>
      <p:ext uri="{BB962C8B-B14F-4D97-AF65-F5344CB8AC3E}">
        <p14:creationId xmlns:p14="http://schemas.microsoft.com/office/powerpoint/2010/main" val="24963160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lstStyle/>
          <a:p>
            <a:r>
              <a:rPr lang="fr-FR" dirty="0"/>
              <a:t>Pour l’inspecteur…</a:t>
            </a:r>
          </a:p>
        </p:txBody>
      </p:sp>
      <p:pic>
        <p:nvPicPr>
          <p:cNvPr id="6145" name="Picture 1"/>
          <p:cNvPicPr>
            <a:picLocks noChangeAspect="1" noChangeArrowheads="1"/>
          </p:cNvPicPr>
          <p:nvPr/>
        </p:nvPicPr>
        <p:blipFill>
          <a:blip r:embed="rId2" cstate="print"/>
          <a:srcRect l="13002" t="13229" r="11178" b="14735"/>
          <a:stretch>
            <a:fillRect/>
          </a:stretch>
        </p:blipFill>
        <p:spPr bwMode="auto">
          <a:xfrm>
            <a:off x="1919536" y="1988840"/>
            <a:ext cx="8357928" cy="4464496"/>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l="13555" t="44906" r="11731" b="46235"/>
          <a:stretch>
            <a:fillRect/>
          </a:stretch>
        </p:blipFill>
        <p:spPr bwMode="auto">
          <a:xfrm>
            <a:off x="1991544" y="1585595"/>
            <a:ext cx="8208912" cy="547261"/>
          </a:xfrm>
          <a:prstGeom prst="rect">
            <a:avLst/>
          </a:prstGeom>
          <a:noFill/>
          <a:ln w="9525">
            <a:noFill/>
            <a:miter lim="800000"/>
            <a:headEnd/>
            <a:tailEnd/>
          </a:ln>
        </p:spPr>
      </p:pic>
    </p:spTree>
    <p:extLst>
      <p:ext uri="{BB962C8B-B14F-4D97-AF65-F5344CB8AC3E}">
        <p14:creationId xmlns:p14="http://schemas.microsoft.com/office/powerpoint/2010/main" val="40503327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lstStyle/>
          <a:p>
            <a:r>
              <a:rPr lang="fr-FR" dirty="0"/>
              <a:t>Pour le chef</a:t>
            </a:r>
          </a:p>
        </p:txBody>
      </p:sp>
      <p:pic>
        <p:nvPicPr>
          <p:cNvPr id="5121" name="Picture 1"/>
          <p:cNvPicPr>
            <a:picLocks noChangeAspect="1" noChangeArrowheads="1"/>
          </p:cNvPicPr>
          <p:nvPr/>
        </p:nvPicPr>
        <p:blipFill>
          <a:blip r:embed="rId2" cstate="print"/>
          <a:srcRect l="13002" t="15375" r="11178" b="48203"/>
          <a:stretch>
            <a:fillRect/>
          </a:stretch>
        </p:blipFill>
        <p:spPr bwMode="auto">
          <a:xfrm>
            <a:off x="1847528" y="2636913"/>
            <a:ext cx="8568952" cy="2314243"/>
          </a:xfrm>
          <a:prstGeom prst="rect">
            <a:avLst/>
          </a:prstGeom>
          <a:noFill/>
          <a:ln w="9525">
            <a:noFill/>
            <a:miter lim="800000"/>
            <a:headEnd/>
            <a:tailEnd/>
          </a:ln>
        </p:spPr>
      </p:pic>
    </p:spTree>
    <p:extLst>
      <p:ext uri="{BB962C8B-B14F-4D97-AF65-F5344CB8AC3E}">
        <p14:creationId xmlns:p14="http://schemas.microsoft.com/office/powerpoint/2010/main" val="3943708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4">
              <a:lumMod val="60000"/>
              <a:lumOff val="40000"/>
            </a:schemeClr>
          </a:solidFill>
        </p:spPr>
        <p:txBody>
          <a:bodyPr/>
          <a:lstStyle/>
          <a:p>
            <a:r>
              <a:rPr lang="fr-FR" dirty="0"/>
              <a:t>Pour le chef ET l’inspecteur</a:t>
            </a:r>
          </a:p>
        </p:txBody>
      </p:sp>
      <p:sp>
        <p:nvSpPr>
          <p:cNvPr id="5" name="ZoneTexte 4"/>
          <p:cNvSpPr txBox="1"/>
          <p:nvPr/>
        </p:nvSpPr>
        <p:spPr>
          <a:xfrm>
            <a:off x="1919536" y="4725144"/>
            <a:ext cx="8280920" cy="1569660"/>
          </a:xfrm>
          <a:prstGeom prst="rect">
            <a:avLst/>
          </a:prstGeom>
          <a:solidFill>
            <a:schemeClr val="tx2">
              <a:lumMod val="40000"/>
              <a:lumOff val="6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sz="2400" dirty="0"/>
              <a:t>Le tout agrémenté d’une dizaine de lignes du chef sous forme d’appréciation littérale.</a:t>
            </a:r>
          </a:p>
          <a:p>
            <a:r>
              <a:rPr lang="fr-FR" sz="2400" dirty="0"/>
              <a:t>Idem pour l’inspecteur.</a:t>
            </a:r>
          </a:p>
          <a:p>
            <a:r>
              <a:rPr lang="fr-FR" sz="2400" dirty="0"/>
              <a:t>Le collègue pourra noter ses observations également…</a:t>
            </a:r>
          </a:p>
        </p:txBody>
      </p:sp>
      <p:pic>
        <p:nvPicPr>
          <p:cNvPr id="4097" name="Picture 1"/>
          <p:cNvPicPr>
            <a:picLocks noChangeAspect="1" noChangeArrowheads="1"/>
          </p:cNvPicPr>
          <p:nvPr/>
        </p:nvPicPr>
        <p:blipFill>
          <a:blip r:embed="rId2" cstate="print"/>
          <a:srcRect l="13555" t="53766" r="11178" b="10797"/>
          <a:stretch>
            <a:fillRect/>
          </a:stretch>
        </p:blipFill>
        <p:spPr bwMode="auto">
          <a:xfrm>
            <a:off x="1847528" y="1916833"/>
            <a:ext cx="8640960" cy="2287313"/>
          </a:xfrm>
          <a:prstGeom prst="rect">
            <a:avLst/>
          </a:prstGeom>
          <a:noFill/>
          <a:ln w="9525">
            <a:noFill/>
            <a:miter lim="800000"/>
            <a:headEnd/>
            <a:tailEnd/>
          </a:ln>
        </p:spPr>
      </p:pic>
    </p:spTree>
    <p:extLst>
      <p:ext uri="{BB962C8B-B14F-4D97-AF65-F5344CB8AC3E}">
        <p14:creationId xmlns:p14="http://schemas.microsoft.com/office/powerpoint/2010/main" val="26956752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991544" y="1772817"/>
            <a:ext cx="8229600" cy="4525963"/>
          </a:xfrm>
        </p:spPr>
        <p:txBody>
          <a:bodyPr>
            <a:normAutofit fontScale="92500" lnSpcReduction="20000"/>
          </a:bodyPr>
          <a:lstStyle/>
          <a:p>
            <a:pPr>
              <a:buNone/>
            </a:pPr>
            <a:r>
              <a:rPr lang="fr-FR" dirty="0"/>
              <a:t>Le recteur attribuera un avis final parmi quatre possibilités (« </a:t>
            </a:r>
            <a:r>
              <a:rPr lang="fr-FR" i="1" dirty="0"/>
              <a:t>à consolider</a:t>
            </a:r>
            <a:r>
              <a:rPr lang="fr-FR" dirty="0"/>
              <a:t> », « </a:t>
            </a:r>
            <a:r>
              <a:rPr lang="fr-FR" i="1" dirty="0"/>
              <a:t>satisfaisant</a:t>
            </a:r>
            <a:r>
              <a:rPr lang="fr-FR" dirty="0"/>
              <a:t> », « </a:t>
            </a:r>
            <a:r>
              <a:rPr lang="fr-FR" i="1" dirty="0"/>
              <a:t>très satisfaisant</a:t>
            </a:r>
            <a:r>
              <a:rPr lang="fr-FR" dirty="0"/>
              <a:t> », « </a:t>
            </a:r>
            <a:r>
              <a:rPr lang="fr-FR" i="1" dirty="0"/>
              <a:t>excellent</a:t>
            </a:r>
            <a:r>
              <a:rPr lang="fr-FR" dirty="0"/>
              <a:t> »). </a:t>
            </a:r>
          </a:p>
          <a:p>
            <a:pPr>
              <a:buNone/>
            </a:pPr>
            <a:endParaRPr lang="fr-FR" dirty="0"/>
          </a:p>
          <a:p>
            <a:pPr>
              <a:buNone/>
            </a:pPr>
            <a:r>
              <a:rPr lang="fr-FR" dirty="0"/>
              <a:t>Les avis ne seront pas contingentés. </a:t>
            </a:r>
          </a:p>
          <a:p>
            <a:pPr>
              <a:buNone/>
            </a:pPr>
            <a:endParaRPr lang="fr-FR" dirty="0"/>
          </a:p>
          <a:p>
            <a:pPr>
              <a:buNone/>
            </a:pPr>
            <a:r>
              <a:rPr lang="fr-FR" dirty="0"/>
              <a:t>Le professeur peut alors faire appel de son évaluation finale auprès du recteur (CAP de demande de révision). </a:t>
            </a:r>
          </a:p>
          <a:p>
            <a:pPr>
              <a:buNone/>
            </a:pPr>
            <a:endParaRPr lang="fr-FR" dirty="0"/>
          </a:p>
          <a:p>
            <a:pPr>
              <a:buNone/>
            </a:pPr>
            <a:r>
              <a:rPr lang="fr-FR" dirty="0"/>
              <a:t>Sur la base de cet avis final, le recteur établira des propositions de promotion qui seront soumises à la CAP pour avis consultatif.</a:t>
            </a:r>
          </a:p>
        </p:txBody>
      </p:sp>
      <p:sp>
        <p:nvSpPr>
          <p:cNvPr id="4" name="Titre 1"/>
          <p:cNvSpPr>
            <a:spLocks noGrp="1"/>
          </p:cNvSpPr>
          <p:nvPr>
            <p:ph type="title"/>
          </p:nvPr>
        </p:nvSpPr>
        <p:spPr>
          <a:xfrm>
            <a:off x="1981200" y="274638"/>
            <a:ext cx="8229600" cy="1143000"/>
          </a:xfrm>
          <a:solidFill>
            <a:schemeClr val="accent4">
              <a:lumMod val="60000"/>
              <a:lumOff val="40000"/>
            </a:schemeClr>
          </a:solidFill>
        </p:spPr>
        <p:txBody>
          <a:bodyPr/>
          <a:lstStyle/>
          <a:p>
            <a:r>
              <a:rPr lang="fr-FR" dirty="0"/>
              <a:t>Enfin</a:t>
            </a:r>
          </a:p>
        </p:txBody>
      </p:sp>
    </p:spTree>
    <p:extLst>
      <p:ext uri="{BB962C8B-B14F-4D97-AF65-F5344CB8AC3E}">
        <p14:creationId xmlns:p14="http://schemas.microsoft.com/office/powerpoint/2010/main" val="440471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268448"/>
            <a:ext cx="10515600" cy="5908515"/>
          </a:xfrm>
        </p:spPr>
        <p:txBody>
          <a:bodyPr/>
          <a:lstStyle/>
          <a:p>
            <a:r>
              <a:rPr lang="fr-FR" dirty="0"/>
              <a:t>Injuste </a:t>
            </a:r>
            <a:r>
              <a:rPr lang="fr-FR" sz="1600" dirty="0"/>
              <a:t>(moment de l’inspection)</a:t>
            </a:r>
          </a:p>
          <a:p>
            <a:r>
              <a:rPr lang="fr-FR" dirty="0"/>
              <a:t>Inéquitable </a:t>
            </a:r>
            <a:r>
              <a:rPr lang="fr-FR" sz="1600" dirty="0"/>
              <a:t>(conditions de l’inspection)</a:t>
            </a:r>
          </a:p>
          <a:p>
            <a:r>
              <a:rPr lang="fr-FR" dirty="0"/>
              <a:t>Générateur de frustration / de démotivation</a:t>
            </a:r>
          </a:p>
          <a:p>
            <a:r>
              <a:rPr lang="fr-FR" dirty="0"/>
              <a:t>Non motivant </a:t>
            </a:r>
            <a:r>
              <a:rPr lang="fr-FR" sz="1600" dirty="0"/>
              <a:t>(pour les collègues qui avancent « doucement »)</a:t>
            </a:r>
          </a:p>
          <a:p>
            <a:r>
              <a:rPr lang="fr-FR" dirty="0"/>
              <a:t>Défini un rapport de hiérarchie/subordination entre collègues </a:t>
            </a:r>
            <a:r>
              <a:rPr lang="fr-FR" sz="1600" dirty="0"/>
              <a:t>(fait des envieux, des jalousies aussi par comparaison)</a:t>
            </a:r>
          </a:p>
          <a:p>
            <a:r>
              <a:rPr lang="fr-FR" dirty="0"/>
              <a:t>Fais croire à tous le monde que l’on peux avancer au GC si on le mérite</a:t>
            </a:r>
          </a:p>
          <a:p>
            <a:endParaRPr lang="fr-FR" dirty="0"/>
          </a:p>
          <a:p>
            <a:r>
              <a:rPr lang="fr-FR" dirty="0"/>
              <a:t>Bref … Contre productif.</a:t>
            </a:r>
          </a:p>
          <a:p>
            <a:endParaRPr lang="fr-FR" dirty="0"/>
          </a:p>
        </p:txBody>
      </p:sp>
    </p:spTree>
    <p:extLst>
      <p:ext uri="{BB962C8B-B14F-4D97-AF65-F5344CB8AC3E}">
        <p14:creationId xmlns:p14="http://schemas.microsoft.com/office/powerpoint/2010/main" val="919702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4310" y="-222104"/>
            <a:ext cx="10515600" cy="1325563"/>
          </a:xfrm>
        </p:spPr>
        <p:txBody>
          <a:bodyPr/>
          <a:lstStyle/>
          <a:p>
            <a:pPr algn="ctr"/>
            <a:r>
              <a:rPr lang="fr-FR" dirty="0"/>
              <a:t>Rappel du déroulé de carrière</a:t>
            </a:r>
          </a:p>
        </p:txBody>
      </p:sp>
      <p:sp>
        <p:nvSpPr>
          <p:cNvPr id="3" name="Espace réservé du contenu 2"/>
          <p:cNvSpPr>
            <a:spLocks noGrp="1"/>
          </p:cNvSpPr>
          <p:nvPr>
            <p:ph idx="1"/>
          </p:nvPr>
        </p:nvSpPr>
        <p:spPr>
          <a:xfrm>
            <a:off x="947257" y="953170"/>
            <a:ext cx="10515600" cy="5028180"/>
          </a:xfrm>
        </p:spPr>
        <p:txBody>
          <a:bodyPr>
            <a:normAutofit/>
          </a:bodyPr>
          <a:lstStyle/>
          <a:p>
            <a:r>
              <a:rPr lang="fr-FR" dirty="0"/>
              <a:t>3 Rythmes </a:t>
            </a:r>
          </a:p>
          <a:p>
            <a:r>
              <a:rPr lang="fr-FR" dirty="0"/>
              <a:t>Grosses différences de salaires</a:t>
            </a:r>
          </a:p>
          <a:p>
            <a:r>
              <a:rPr lang="fr-FR" sz="1400" dirty="0"/>
              <a:t>Entre 2 collègues, un qui ferait toute sa carrière au grand choix et l’autre à l’ancienneté, il y a 67408 euros </a:t>
            </a:r>
          </a:p>
          <a:p>
            <a:pPr marL="0" indent="0">
              <a:buNone/>
            </a:pPr>
            <a:r>
              <a:rPr lang="fr-FR" sz="1400" dirty="0"/>
              <a:t>d’écart (si l’on considère que le collègue promu au grand choix n’est pas promu hors classe, ce  qui est peu </a:t>
            </a:r>
          </a:p>
          <a:p>
            <a:pPr marL="0" indent="0">
              <a:buNone/>
            </a:pPr>
            <a:r>
              <a:rPr lang="fr-FR" sz="1400" dirty="0"/>
              <a:t>probable), sinon cela fait 109082 euros de différence (promu après 3 ans dans le 11ème échelon).</a:t>
            </a:r>
          </a:p>
          <a:p>
            <a:r>
              <a:rPr lang="fr-FR" dirty="0"/>
              <a:t>Accès à la Hors Classe soumis à un barème académique</a:t>
            </a:r>
          </a:p>
          <a:p>
            <a:pPr marL="0" indent="0">
              <a:buNone/>
            </a:pPr>
            <a:r>
              <a:rPr lang="fr-FR" dirty="0"/>
              <a:t>Ne garantissant pas l’accès à tous en fin de carrière</a:t>
            </a:r>
          </a:p>
          <a:p>
            <a:pPr marL="0" indent="0">
              <a:buNone/>
            </a:pPr>
            <a:endParaRPr lang="fr-FR" dirty="0"/>
          </a:p>
          <a:p>
            <a:pPr marL="0" indent="0">
              <a:buNone/>
            </a:pPr>
            <a:endParaRPr lang="fr-FR" dirty="0"/>
          </a:p>
          <a:p>
            <a:r>
              <a:rPr lang="fr-FR" dirty="0">
                <a:hlinkClick r:id="" action="ppaction://hlinkshowjump?jump=firstslide"/>
              </a:rPr>
              <a:t>Retour</a:t>
            </a:r>
            <a:endParaRPr lang="fr-FR" dirty="0"/>
          </a:p>
          <a:p>
            <a:endParaRPr lang="fr-FR" dirty="0"/>
          </a:p>
          <a:p>
            <a:endParaRPr lang="fr-FR" dirty="0"/>
          </a:p>
        </p:txBody>
      </p:sp>
      <p:pic>
        <p:nvPicPr>
          <p:cNvPr id="4" name="Image 3"/>
          <p:cNvPicPr>
            <a:picLocks noChangeAspect="1"/>
          </p:cNvPicPr>
          <p:nvPr/>
        </p:nvPicPr>
        <p:blipFill>
          <a:blip r:embed="rId2"/>
          <a:stretch>
            <a:fillRect/>
          </a:stretch>
        </p:blipFill>
        <p:spPr>
          <a:xfrm>
            <a:off x="9280582" y="724809"/>
            <a:ext cx="2182275" cy="5190267"/>
          </a:xfrm>
          <a:prstGeom prst="rect">
            <a:avLst/>
          </a:prstGeom>
        </p:spPr>
      </p:pic>
    </p:spTree>
    <p:extLst>
      <p:ext uri="{BB962C8B-B14F-4D97-AF65-F5344CB8AC3E}">
        <p14:creationId xmlns:p14="http://schemas.microsoft.com/office/powerpoint/2010/main" val="1718954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01923" y="548680"/>
            <a:ext cx="9060110" cy="4778694"/>
          </a:xfrm>
        </p:spPr>
        <p:txBody>
          <a:bodyPr>
            <a:normAutofit/>
          </a:bodyPr>
          <a:lstStyle/>
          <a:p>
            <a:pPr algn="ctr"/>
            <a:r>
              <a:rPr lang="fr-FR" sz="6000" b="1" dirty="0"/>
              <a:t>PPCR : ça change quoi pour la carrière?</a:t>
            </a:r>
            <a:br>
              <a:rPr lang="fr-FR" sz="6000" b="1" dirty="0"/>
            </a:br>
            <a:br>
              <a:rPr lang="fr-FR" sz="6000" b="1" dirty="0"/>
            </a:br>
            <a:r>
              <a:rPr lang="fr-FR" sz="6000" b="1" dirty="0"/>
              <a:t>Vers </a:t>
            </a:r>
            <a:r>
              <a:rPr lang="fr-FR" b="1" dirty="0"/>
              <a:t>u</a:t>
            </a:r>
            <a:r>
              <a:rPr lang="fr-FR" sz="6000" b="1" dirty="0"/>
              <a:t>ne nouvelle logique …</a:t>
            </a:r>
            <a:endParaRPr lang="fr-FR" b="1" dirty="0"/>
          </a:p>
        </p:txBody>
      </p:sp>
      <p:sp>
        <p:nvSpPr>
          <p:cNvPr id="4" name="Espace réservé du pied de page 3"/>
          <p:cNvSpPr>
            <a:spLocks noGrp="1"/>
          </p:cNvSpPr>
          <p:nvPr>
            <p:ph type="ftr" sz="quarter" idx="11"/>
          </p:nvPr>
        </p:nvSpPr>
        <p:spPr/>
        <p:txBody>
          <a:bodyPr/>
          <a:lstStyle/>
          <a:p>
            <a:r>
              <a:rPr lang="fr-FR" dirty="0"/>
              <a:t>Groupe corpo SNEP-FSU</a:t>
            </a:r>
          </a:p>
        </p:txBody>
      </p:sp>
      <p:pic>
        <p:nvPicPr>
          <p:cNvPr id="5" name="Image 4" descr="Logo-SNEP-FSU.jpg"/>
          <p:cNvPicPr>
            <a:picLocks noChangeAspect="1"/>
          </p:cNvPicPr>
          <p:nvPr/>
        </p:nvPicPr>
        <p:blipFill>
          <a:blip r:embed="rId3" cstate="print"/>
          <a:stretch>
            <a:fillRect/>
          </a:stretch>
        </p:blipFill>
        <p:spPr>
          <a:xfrm>
            <a:off x="539553" y="548681"/>
            <a:ext cx="3240361" cy="1563473"/>
          </a:xfrm>
          <a:prstGeom prst="rect">
            <a:avLst/>
          </a:prstGeom>
        </p:spPr>
      </p:pic>
      <p:pic>
        <p:nvPicPr>
          <p:cNvPr id="7" name="Image 6" descr="8cc118f8a2.png"/>
          <p:cNvPicPr>
            <a:picLocks noChangeAspect="1"/>
          </p:cNvPicPr>
          <p:nvPr/>
        </p:nvPicPr>
        <p:blipFill>
          <a:blip r:embed="rId4" cstate="print"/>
          <a:stretch>
            <a:fillRect/>
          </a:stretch>
        </p:blipFill>
        <p:spPr>
          <a:xfrm>
            <a:off x="539553" y="4077073"/>
            <a:ext cx="1905001" cy="2447925"/>
          </a:xfrm>
          <a:prstGeom prst="rect">
            <a:avLst/>
          </a:prstGeom>
        </p:spPr>
      </p:pic>
    </p:spTree>
    <p:extLst>
      <p:ext uri="{BB962C8B-B14F-4D97-AF65-F5344CB8AC3E}">
        <p14:creationId xmlns:p14="http://schemas.microsoft.com/office/powerpoint/2010/main" val="3449660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5468" y="973123"/>
            <a:ext cx="11719420" cy="1399163"/>
          </a:xfrm>
        </p:spPr>
        <p:txBody>
          <a:bodyPr>
            <a:normAutofit fontScale="90000"/>
          </a:bodyPr>
          <a:lstStyle/>
          <a:p>
            <a:pPr algn="ctr"/>
            <a:br>
              <a:rPr lang="fr-FR" dirty="0"/>
            </a:br>
            <a:r>
              <a:rPr lang="fr-FR" dirty="0"/>
              <a:t> l’urgence de la revalorisation : </a:t>
            </a:r>
            <a:r>
              <a:rPr lang="fr-FR" sz="3600" b="1" dirty="0"/>
              <a:t>déclaration préliminaire position de la FSU</a:t>
            </a:r>
            <a:br>
              <a:rPr lang="fr-FR" dirty="0"/>
            </a:br>
            <a:br>
              <a:rPr lang="fr-FR" dirty="0"/>
            </a:br>
            <a:br>
              <a:rPr lang="fr-FR" dirty="0"/>
            </a:br>
            <a:br>
              <a:rPr lang="fr-FR" dirty="0"/>
            </a:br>
            <a:r>
              <a:rPr lang="fr-FR" dirty="0"/>
              <a:t>Comprendre la rémunération des enseignants</a:t>
            </a:r>
          </a:p>
        </p:txBody>
      </p:sp>
      <p:pic>
        <p:nvPicPr>
          <p:cNvPr id="4" name="Expliquez-nous… le salaire des enseignants">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a:stretch>
            <a:fillRect/>
          </a:stretch>
        </p:blipFill>
        <p:spPr>
          <a:xfrm>
            <a:off x="5556250" y="3992563"/>
            <a:ext cx="609600" cy="609600"/>
          </a:xfrm>
        </p:spPr>
      </p:pic>
      <p:sp>
        <p:nvSpPr>
          <p:cNvPr id="6" name="Espace réservé du pied de page 3"/>
          <p:cNvSpPr>
            <a:spLocks noGrp="1"/>
          </p:cNvSpPr>
          <p:nvPr>
            <p:ph type="ftr" sz="quarter" idx="11"/>
          </p:nvPr>
        </p:nvSpPr>
        <p:spPr/>
        <p:txBody>
          <a:bodyPr/>
          <a:lstStyle/>
          <a:p>
            <a:r>
              <a:rPr lang="fr-FR" dirty="0"/>
              <a:t>Groupe corpo SNEP-FSU</a:t>
            </a:r>
          </a:p>
        </p:txBody>
      </p:sp>
    </p:spTree>
    <p:extLst>
      <p:ext uri="{BB962C8B-B14F-4D97-AF65-F5344CB8AC3E}">
        <p14:creationId xmlns:p14="http://schemas.microsoft.com/office/powerpoint/2010/main" val="78030541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336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nvPr>
        </p:nvGraphicFramePr>
        <p:xfrm>
          <a:off x="1045430" y="1415369"/>
          <a:ext cx="9512487" cy="4652848"/>
        </p:xfrm>
        <a:graphic>
          <a:graphicData uri="http://schemas.openxmlformats.org/drawingml/2006/table">
            <a:tbl>
              <a:tblPr>
                <a:tableStyleId>{5C22544A-7EE6-4342-B048-85BDC9FD1C3A}</a:tableStyleId>
              </a:tblPr>
              <a:tblGrid>
                <a:gridCol w="1079269">
                  <a:extLst>
                    <a:ext uri="{9D8B030D-6E8A-4147-A177-3AD203B41FA5}">
                      <a16:colId xmlns:a16="http://schemas.microsoft.com/office/drawing/2014/main" val="1039033535"/>
                    </a:ext>
                  </a:extLst>
                </a:gridCol>
                <a:gridCol w="1735355">
                  <a:extLst>
                    <a:ext uri="{9D8B030D-6E8A-4147-A177-3AD203B41FA5}">
                      <a16:colId xmlns:a16="http://schemas.microsoft.com/office/drawing/2014/main" val="2705726234"/>
                    </a:ext>
                  </a:extLst>
                </a:gridCol>
                <a:gridCol w="1942380">
                  <a:extLst>
                    <a:ext uri="{9D8B030D-6E8A-4147-A177-3AD203B41FA5}">
                      <a16:colId xmlns:a16="http://schemas.microsoft.com/office/drawing/2014/main" val="296010358"/>
                    </a:ext>
                  </a:extLst>
                </a:gridCol>
                <a:gridCol w="1079269">
                  <a:extLst>
                    <a:ext uri="{9D8B030D-6E8A-4147-A177-3AD203B41FA5}">
                      <a16:colId xmlns:a16="http://schemas.microsoft.com/office/drawing/2014/main" val="910845871"/>
                    </a:ext>
                  </a:extLst>
                </a:gridCol>
                <a:gridCol w="1735355">
                  <a:extLst>
                    <a:ext uri="{9D8B030D-6E8A-4147-A177-3AD203B41FA5}">
                      <a16:colId xmlns:a16="http://schemas.microsoft.com/office/drawing/2014/main" val="3691902604"/>
                    </a:ext>
                  </a:extLst>
                </a:gridCol>
                <a:gridCol w="1940859">
                  <a:extLst>
                    <a:ext uri="{9D8B030D-6E8A-4147-A177-3AD203B41FA5}">
                      <a16:colId xmlns:a16="http://schemas.microsoft.com/office/drawing/2014/main" val="751079259"/>
                    </a:ext>
                  </a:extLst>
                </a:gridCol>
              </a:tblGrid>
              <a:tr h="223151">
                <a:tc gridSpan="6">
                  <a:txBody>
                    <a:bodyPr/>
                    <a:lstStyle/>
                    <a:p>
                      <a:pPr algn="ctr">
                        <a:spcAft>
                          <a:spcPts val="0"/>
                        </a:spcAft>
                      </a:pPr>
                      <a:r>
                        <a:rPr lang="fr-FR" sz="1400" kern="50" dirty="0">
                          <a:effectLst/>
                        </a:rPr>
                        <a:t>Mesures salariales 1990 → 2017</a:t>
                      </a:r>
                      <a:endParaRPr lang="fr-FR" sz="1400" b="1" kern="50" dirty="0">
                        <a:effectLst/>
                        <a:latin typeface="Times New Roman" panose="02020603050405020304" pitchFamily="18" charset="0"/>
                        <a:ea typeface="SimSun"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273467382"/>
                  </a:ext>
                </a:extLst>
              </a:tr>
              <a:tr h="510840">
                <a:tc>
                  <a:txBody>
                    <a:bodyPr/>
                    <a:lstStyle/>
                    <a:p>
                      <a:pPr algn="ctr">
                        <a:spcAft>
                          <a:spcPts val="0"/>
                        </a:spcAft>
                      </a:pPr>
                      <a:r>
                        <a:rPr lang="fr-FR" sz="1600" kern="50" dirty="0">
                          <a:effectLst/>
                        </a:rPr>
                        <a:t>Année</a:t>
                      </a:r>
                      <a:endParaRPr lang="fr-FR" sz="1600" kern="50" dirty="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rgbClr val="92D050"/>
                    </a:solidFill>
                  </a:tcPr>
                </a:tc>
                <a:tc>
                  <a:txBody>
                    <a:bodyPr/>
                    <a:lstStyle/>
                    <a:p>
                      <a:pPr algn="ctr">
                        <a:spcAft>
                          <a:spcPts val="0"/>
                        </a:spcAft>
                      </a:pPr>
                      <a:r>
                        <a:rPr lang="fr-FR" sz="1600" kern="50" dirty="0">
                          <a:effectLst/>
                        </a:rPr>
                        <a:t>Ajout de pts d’indice au traitement brut</a:t>
                      </a:r>
                      <a:endParaRPr lang="fr-FR" sz="1600" kern="50" dirty="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spcAft>
                          <a:spcPts val="0"/>
                        </a:spcAft>
                      </a:pPr>
                      <a:r>
                        <a:rPr lang="fr-FR" sz="1600" kern="50" dirty="0">
                          <a:effectLst/>
                        </a:rPr>
                        <a:t>Augmentation de la valeur brute du pt d’indice</a:t>
                      </a:r>
                      <a:endParaRPr lang="fr-FR" sz="1600" kern="50" dirty="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spcAft>
                          <a:spcPts val="0"/>
                        </a:spcAft>
                      </a:pPr>
                      <a:r>
                        <a:rPr lang="fr-FR" sz="1600" kern="50" dirty="0">
                          <a:effectLst/>
                        </a:rPr>
                        <a:t>Année</a:t>
                      </a:r>
                      <a:endParaRPr lang="fr-FR" sz="1600" kern="50" dirty="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solidFill>
                      <a:srgbClr val="92D050"/>
                    </a:solidFill>
                  </a:tcPr>
                </a:tc>
                <a:tc>
                  <a:txBody>
                    <a:bodyPr/>
                    <a:lstStyle/>
                    <a:p>
                      <a:pPr algn="ctr">
                        <a:spcAft>
                          <a:spcPts val="0"/>
                        </a:spcAft>
                      </a:pPr>
                      <a:r>
                        <a:rPr lang="fr-FR" sz="1600" kern="50" dirty="0">
                          <a:effectLst/>
                        </a:rPr>
                        <a:t>Ajout de pts d’indice au traitement brut</a:t>
                      </a:r>
                      <a:endParaRPr lang="fr-FR" sz="1600" kern="50" dirty="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tcPr>
                </a:tc>
                <a:tc>
                  <a:txBody>
                    <a:bodyPr/>
                    <a:lstStyle/>
                    <a:p>
                      <a:pPr algn="ctr">
                        <a:spcAft>
                          <a:spcPts val="0"/>
                        </a:spcAft>
                      </a:pPr>
                      <a:r>
                        <a:rPr lang="fr-FR" sz="1600" kern="50">
                          <a:effectLst/>
                        </a:rPr>
                        <a:t>Augmentation de la valeur brute du pt d’indice</a:t>
                      </a:r>
                      <a:endParaRPr lang="fr-FR" sz="1600" kern="50">
                        <a:effectLst/>
                        <a:latin typeface="Times New Roman" panose="02020603050405020304" pitchFamily="18" charset="0"/>
                        <a:ea typeface="SimSun" panose="02010600030101010101" pitchFamily="2" charset="-122"/>
                      </a:endParaRPr>
                    </a:p>
                  </a:txBody>
                  <a:tcPr marL="0" marR="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294535803"/>
                  </a:ext>
                </a:extLst>
              </a:tr>
              <a:tr h="277341">
                <a:tc>
                  <a:txBody>
                    <a:bodyPr/>
                    <a:lstStyle/>
                    <a:p>
                      <a:pPr algn="ctr">
                        <a:spcAft>
                          <a:spcPts val="0"/>
                        </a:spcAft>
                      </a:pPr>
                      <a:r>
                        <a:rPr lang="en-GB" sz="1600" kern="50" dirty="0">
                          <a:effectLst/>
                        </a:rPr>
                        <a:t>1990</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2,5 %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2004</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0,5 %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3844426505"/>
                  </a:ext>
                </a:extLst>
              </a:tr>
              <a:tr h="278974">
                <a:tc>
                  <a:txBody>
                    <a:bodyPr/>
                    <a:lstStyle/>
                    <a:p>
                      <a:pPr algn="ctr">
                        <a:spcAft>
                          <a:spcPts val="0"/>
                        </a:spcAft>
                      </a:pPr>
                      <a:r>
                        <a:rPr lang="en-GB" sz="1600" kern="50" dirty="0">
                          <a:effectLst/>
                        </a:rPr>
                        <a:t>1991</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+ 2 pts</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FF00"/>
                    </a:solidFill>
                  </a:tcPr>
                </a:tc>
                <a:tc>
                  <a:txBody>
                    <a:bodyPr/>
                    <a:lstStyle/>
                    <a:p>
                      <a:pPr algn="ctr">
                        <a:spcAft>
                          <a:spcPts val="0"/>
                        </a:spcAft>
                      </a:pPr>
                      <a:r>
                        <a:rPr lang="en-GB" sz="1600" kern="50" dirty="0">
                          <a:effectLst/>
                        </a:rPr>
                        <a:t>1,0 %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2005</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1,8 %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2050112889"/>
                  </a:ext>
                </a:extLst>
              </a:tr>
              <a:tr h="251705">
                <a:tc>
                  <a:txBody>
                    <a:bodyPr/>
                    <a:lstStyle/>
                    <a:p>
                      <a:pPr algn="ctr">
                        <a:spcAft>
                          <a:spcPts val="0"/>
                        </a:spcAft>
                      </a:pPr>
                      <a:r>
                        <a:rPr lang="en-GB" sz="1600" kern="50" dirty="0">
                          <a:effectLst/>
                        </a:rPr>
                        <a:t>1992</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2,6 %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2006</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+ 1 </a:t>
                      </a:r>
                      <a:r>
                        <a:rPr lang="en-GB" sz="1600" kern="50" dirty="0" err="1">
                          <a:effectLst/>
                        </a:rPr>
                        <a:t>pt</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FF00"/>
                    </a:solidFill>
                  </a:tcPr>
                </a:tc>
                <a:tc>
                  <a:txBody>
                    <a:bodyPr/>
                    <a:lstStyle/>
                    <a:p>
                      <a:pPr algn="ctr">
                        <a:spcAft>
                          <a:spcPts val="0"/>
                        </a:spcAft>
                      </a:pPr>
                      <a:r>
                        <a:rPr lang="en-GB" sz="1600" kern="50" dirty="0">
                          <a:effectLst/>
                        </a:rPr>
                        <a:t>0,5 %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244951585"/>
                  </a:ext>
                </a:extLst>
              </a:tr>
              <a:tr h="261257">
                <a:tc>
                  <a:txBody>
                    <a:bodyPr/>
                    <a:lstStyle/>
                    <a:p>
                      <a:pPr algn="ctr">
                        <a:spcAft>
                          <a:spcPts val="0"/>
                        </a:spcAft>
                      </a:pPr>
                      <a:r>
                        <a:rPr lang="en-GB" sz="1600" kern="50" dirty="0">
                          <a:effectLst/>
                        </a:rPr>
                        <a:t>1993</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1,7 %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2007</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0,8 %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2442121472"/>
                  </a:ext>
                </a:extLst>
              </a:tr>
              <a:tr h="236764">
                <a:tc>
                  <a:txBody>
                    <a:bodyPr/>
                    <a:lstStyle/>
                    <a:p>
                      <a:pPr algn="ctr">
                        <a:spcAft>
                          <a:spcPts val="0"/>
                        </a:spcAft>
                      </a:pPr>
                      <a:r>
                        <a:rPr lang="en-GB" sz="1600" kern="50" dirty="0">
                          <a:effectLst/>
                        </a:rPr>
                        <a:t>1994</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2,3 %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2008</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0,8 %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2542365037"/>
                  </a:ext>
                </a:extLst>
              </a:tr>
              <a:tr h="221524">
                <a:tc>
                  <a:txBody>
                    <a:bodyPr/>
                    <a:lstStyle/>
                    <a:p>
                      <a:pPr algn="ctr">
                        <a:spcAft>
                          <a:spcPts val="0"/>
                        </a:spcAft>
                      </a:pPr>
                      <a:r>
                        <a:rPr lang="en-GB" sz="1600" kern="50" dirty="0">
                          <a:effectLst/>
                        </a:rPr>
                        <a:t>1995</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2,6 %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2009</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0,8 %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1834211433"/>
                  </a:ext>
                </a:extLst>
              </a:tr>
              <a:tr h="206284">
                <a:tc>
                  <a:txBody>
                    <a:bodyPr/>
                    <a:lstStyle/>
                    <a:p>
                      <a:pPr algn="ctr">
                        <a:spcAft>
                          <a:spcPts val="0"/>
                        </a:spcAft>
                      </a:pPr>
                      <a:r>
                        <a:rPr lang="en-GB" sz="1600" kern="50" dirty="0">
                          <a:effectLst/>
                        </a:rPr>
                        <a:t>1996</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2010</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0,5 %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211430274"/>
                  </a:ext>
                </a:extLst>
              </a:tr>
              <a:tr h="240030">
                <a:tc>
                  <a:txBody>
                    <a:bodyPr/>
                    <a:lstStyle/>
                    <a:p>
                      <a:pPr algn="ctr">
                        <a:spcAft>
                          <a:spcPts val="0"/>
                        </a:spcAft>
                      </a:pPr>
                      <a:r>
                        <a:rPr lang="en-GB" sz="1600" kern="50" dirty="0">
                          <a:effectLst/>
                        </a:rPr>
                        <a:t>1997</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0,5 %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2011</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FF0000"/>
                    </a:solidFill>
                  </a:tcPr>
                </a:tc>
                <a:extLst>
                  <a:ext uri="{0D108BD9-81ED-4DB2-BD59-A6C34878D82A}">
                    <a16:rowId xmlns:a16="http://schemas.microsoft.com/office/drawing/2014/main" val="1042633763"/>
                  </a:ext>
                </a:extLst>
              </a:tr>
              <a:tr h="257447">
                <a:tc>
                  <a:txBody>
                    <a:bodyPr/>
                    <a:lstStyle/>
                    <a:p>
                      <a:pPr algn="ctr">
                        <a:spcAft>
                          <a:spcPts val="0"/>
                        </a:spcAft>
                      </a:pPr>
                      <a:r>
                        <a:rPr lang="en-GB" sz="1600" kern="50" dirty="0">
                          <a:effectLst/>
                        </a:rPr>
                        <a:t>1998</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1,3 %</a:t>
                      </a:r>
                      <a:endParaRPr lang="fr-FR" sz="1600" kern="50" dirty="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2012</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100" kern="50" dirty="0" err="1">
                          <a:effectLst/>
                        </a:rPr>
                        <a:t>Revalo</a:t>
                      </a:r>
                      <a:r>
                        <a:rPr lang="en-GB" sz="1100" kern="50" dirty="0">
                          <a:effectLst/>
                        </a:rPr>
                        <a:t> des </a:t>
                      </a:r>
                      <a:r>
                        <a:rPr lang="en-GB" sz="1100" kern="50" dirty="0" err="1">
                          <a:effectLst/>
                        </a:rPr>
                        <a:t>échelons</a:t>
                      </a:r>
                      <a:r>
                        <a:rPr lang="en-GB" sz="1100" kern="50" dirty="0">
                          <a:effectLst/>
                        </a:rPr>
                        <a:t> 3,4 et 5</a:t>
                      </a: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extLst>
                  <a:ext uri="{0D108BD9-81ED-4DB2-BD59-A6C34878D82A}">
                    <a16:rowId xmlns:a16="http://schemas.microsoft.com/office/drawing/2014/main" val="4032487946"/>
                  </a:ext>
                </a:extLst>
              </a:tr>
              <a:tr h="236764">
                <a:tc>
                  <a:txBody>
                    <a:bodyPr/>
                    <a:lstStyle/>
                    <a:p>
                      <a:pPr algn="ctr">
                        <a:spcAft>
                          <a:spcPts val="0"/>
                        </a:spcAft>
                      </a:pPr>
                      <a:r>
                        <a:rPr lang="en-GB" sz="1600" kern="50" dirty="0">
                          <a:effectLst/>
                        </a:rPr>
                        <a:t>1999</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+ 2 pts</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FF0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2013</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FF000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extLst>
                  <a:ext uri="{0D108BD9-81ED-4DB2-BD59-A6C34878D82A}">
                    <a16:rowId xmlns:a16="http://schemas.microsoft.com/office/drawing/2014/main" val="2830898090"/>
                  </a:ext>
                </a:extLst>
              </a:tr>
              <a:tr h="335824">
                <a:tc>
                  <a:txBody>
                    <a:bodyPr/>
                    <a:lstStyle/>
                    <a:p>
                      <a:pPr algn="ctr">
                        <a:spcAft>
                          <a:spcPts val="0"/>
                        </a:spcAft>
                      </a:pPr>
                      <a:r>
                        <a:rPr lang="en-GB" sz="1600" kern="50" dirty="0">
                          <a:effectLst/>
                        </a:rPr>
                        <a:t>2000</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0,5 %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2014</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extLst>
                  <a:ext uri="{0D108BD9-81ED-4DB2-BD59-A6C34878D82A}">
                    <a16:rowId xmlns:a16="http://schemas.microsoft.com/office/drawing/2014/main" val="1512016866"/>
                  </a:ext>
                </a:extLst>
              </a:tr>
              <a:tr h="269422">
                <a:tc>
                  <a:txBody>
                    <a:bodyPr/>
                    <a:lstStyle/>
                    <a:p>
                      <a:pPr algn="ctr">
                        <a:spcAft>
                          <a:spcPts val="0"/>
                        </a:spcAft>
                      </a:pPr>
                      <a:r>
                        <a:rPr lang="en-GB" sz="1600" kern="50" dirty="0">
                          <a:effectLst/>
                        </a:rPr>
                        <a:t>2001</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1,2 %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dirty="0">
                          <a:effectLst/>
                        </a:rPr>
                        <a:t>2015</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solidFill>
                      <a:srgbClr val="FF0000"/>
                    </a:solidFill>
                  </a:tcPr>
                </a:tc>
                <a:tc>
                  <a:txBody>
                    <a:bodyPr/>
                    <a:lstStyle/>
                    <a:p>
                      <a:pPr algn="ctr">
                        <a:spcAft>
                          <a:spcPts val="0"/>
                        </a:spcAft>
                      </a:pPr>
                      <a:r>
                        <a:rPr lang="en-GB" sz="1600" kern="50" dirty="0">
                          <a:effectLst/>
                        </a:rPr>
                        <a:t> </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FF0000"/>
                    </a:solidFill>
                  </a:tcPr>
                </a:tc>
                <a:extLst>
                  <a:ext uri="{0D108BD9-81ED-4DB2-BD59-A6C34878D82A}">
                    <a16:rowId xmlns:a16="http://schemas.microsoft.com/office/drawing/2014/main" val="810065079"/>
                  </a:ext>
                </a:extLst>
              </a:tr>
              <a:tr h="253093">
                <a:tc>
                  <a:txBody>
                    <a:bodyPr/>
                    <a:lstStyle/>
                    <a:p>
                      <a:pPr algn="ctr">
                        <a:spcAft>
                          <a:spcPts val="0"/>
                        </a:spcAft>
                      </a:pPr>
                      <a:r>
                        <a:rPr lang="en-GB" sz="1600" kern="50" dirty="0">
                          <a:effectLst/>
                        </a:rPr>
                        <a:t>2002</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en-GB"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en-GB" sz="1600" kern="50">
                          <a:effectLst/>
                        </a:rPr>
                        <a:t>1,3 %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fr-FR" sz="1600" kern="50" dirty="0">
                          <a:effectLst/>
                        </a:rPr>
                        <a:t>2016</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fr-FR"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fr-FR" sz="1600" kern="50" dirty="0">
                          <a:effectLst/>
                        </a:rPr>
                        <a:t>0,6 %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1589387299"/>
                  </a:ext>
                </a:extLst>
              </a:tr>
              <a:tr h="293914">
                <a:tc>
                  <a:txBody>
                    <a:bodyPr/>
                    <a:lstStyle/>
                    <a:p>
                      <a:pPr algn="ctr">
                        <a:spcAft>
                          <a:spcPts val="0"/>
                        </a:spcAft>
                      </a:pPr>
                      <a:r>
                        <a:rPr lang="fr-FR" sz="1600" kern="50" dirty="0">
                          <a:effectLst/>
                        </a:rPr>
                        <a:t>2003</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fr-FR"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fr-FR"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fr-FR" sz="1600" kern="50" dirty="0">
                          <a:effectLst/>
                        </a:rPr>
                        <a:t>2017</a:t>
                      </a:r>
                      <a:endParaRPr lang="fr-FR" sz="1600" kern="50" dirty="0">
                        <a:effectLst/>
                        <a:latin typeface="Times New Roman" panose="02020603050405020304" pitchFamily="18" charset="0"/>
                        <a:ea typeface="SimSun" panose="02010600030101010101" pitchFamily="2" charset="-122"/>
                      </a:endParaRPr>
                    </a:p>
                  </a:txBody>
                  <a:tcPr marL="0" marR="0" marT="0" marB="0" anchor="ctr">
                    <a:solidFill>
                      <a:srgbClr val="92D050"/>
                    </a:solidFill>
                  </a:tcPr>
                </a:tc>
                <a:tc>
                  <a:txBody>
                    <a:bodyPr/>
                    <a:lstStyle/>
                    <a:p>
                      <a:pPr algn="ctr">
                        <a:spcAft>
                          <a:spcPts val="0"/>
                        </a:spcAft>
                      </a:pPr>
                      <a:r>
                        <a:rPr lang="fr-FR" sz="1600" kern="50">
                          <a:effectLst/>
                        </a:rPr>
                        <a:t> </a:t>
                      </a:r>
                      <a:endParaRPr lang="fr-FR" sz="1600" kern="50">
                        <a:effectLst/>
                        <a:latin typeface="Times New Roman" panose="02020603050405020304" pitchFamily="18" charset="0"/>
                        <a:ea typeface="SimSun" panose="02010600030101010101" pitchFamily="2" charset="-122"/>
                      </a:endParaRPr>
                    </a:p>
                  </a:txBody>
                  <a:tcPr marL="0" marR="0" marT="0" marB="0" anchor="ctr"/>
                </a:tc>
                <a:tc>
                  <a:txBody>
                    <a:bodyPr/>
                    <a:lstStyle/>
                    <a:p>
                      <a:pPr algn="ctr">
                        <a:spcAft>
                          <a:spcPts val="0"/>
                        </a:spcAft>
                      </a:pPr>
                      <a:r>
                        <a:rPr lang="fr-FR" sz="1600" kern="50" dirty="0">
                          <a:effectLst/>
                        </a:rPr>
                        <a:t>0,6 %</a:t>
                      </a:r>
                      <a:endParaRPr lang="fr-FR" sz="1600" kern="50" dirty="0">
                        <a:effectLst/>
                        <a:latin typeface="Times New Roman" panose="02020603050405020304" pitchFamily="18" charset="0"/>
                        <a:ea typeface="SimSun" panose="02010600030101010101" pitchFamily="2" charset="-122"/>
                      </a:endParaRPr>
                    </a:p>
                  </a:txBody>
                  <a:tcPr marL="0" marR="0" marT="0" marB="0" anchor="ctr"/>
                </a:tc>
                <a:extLst>
                  <a:ext uri="{0D108BD9-81ED-4DB2-BD59-A6C34878D82A}">
                    <a16:rowId xmlns:a16="http://schemas.microsoft.com/office/drawing/2014/main" val="1027450085"/>
                  </a:ext>
                </a:extLst>
              </a:tr>
            </a:tbl>
          </a:graphicData>
        </a:graphic>
      </p:graphicFrame>
      <p:sp>
        <p:nvSpPr>
          <p:cNvPr id="5" name="Rectangle 4"/>
          <p:cNvSpPr/>
          <p:nvPr/>
        </p:nvSpPr>
        <p:spPr>
          <a:xfrm>
            <a:off x="1045430" y="694081"/>
            <a:ext cx="2929200" cy="369332"/>
          </a:xfrm>
          <a:prstGeom prst="rect">
            <a:avLst/>
          </a:prstGeom>
        </p:spPr>
        <p:txBody>
          <a:bodyPr wrap="none">
            <a:spAutoFit/>
          </a:bodyPr>
          <a:lstStyle/>
          <a:p>
            <a:r>
              <a:rPr lang="fr-FR" dirty="0"/>
              <a:t>Sur les 25 dernières années : </a:t>
            </a:r>
          </a:p>
        </p:txBody>
      </p:sp>
    </p:spTree>
    <p:extLst>
      <p:ext uri="{BB962C8B-B14F-4D97-AF65-F5344CB8AC3E}">
        <p14:creationId xmlns:p14="http://schemas.microsoft.com/office/powerpoint/2010/main" val="369551602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203</TotalTime>
  <Words>1659</Words>
  <Application>Microsoft Office PowerPoint</Application>
  <PresentationFormat>Grand écran</PresentationFormat>
  <Paragraphs>955</Paragraphs>
  <Slides>46</Slides>
  <Notes>1</Notes>
  <HiddenSlides>0</HiddenSlides>
  <MMClips>1</MMClips>
  <ScaleCrop>false</ScaleCrop>
  <HeadingPairs>
    <vt:vector size="8" baseType="variant">
      <vt:variant>
        <vt:lpstr>Polices utilisées</vt:lpstr>
      </vt:variant>
      <vt:variant>
        <vt:i4>10</vt:i4>
      </vt:variant>
      <vt:variant>
        <vt:lpstr>Thème</vt:lpstr>
      </vt:variant>
      <vt:variant>
        <vt:i4>1</vt:i4>
      </vt:variant>
      <vt:variant>
        <vt:lpstr>Serveurs OLE incorporés</vt:lpstr>
      </vt:variant>
      <vt:variant>
        <vt:i4>1</vt:i4>
      </vt:variant>
      <vt:variant>
        <vt:lpstr>Titres des diapositives</vt:lpstr>
      </vt:variant>
      <vt:variant>
        <vt:i4>46</vt:i4>
      </vt:variant>
    </vt:vector>
  </HeadingPairs>
  <TitlesOfParts>
    <vt:vector size="58" baseType="lpstr">
      <vt:lpstr>Microsoft YaHei</vt:lpstr>
      <vt:lpstr>SimSun</vt:lpstr>
      <vt:lpstr>Arial</vt:lpstr>
      <vt:lpstr>Calibri</vt:lpstr>
      <vt:lpstr>Calibri Light</vt:lpstr>
      <vt:lpstr>Gill Sans MT</vt:lpstr>
      <vt:lpstr>Mangal</vt:lpstr>
      <vt:lpstr>Symbol</vt:lpstr>
      <vt:lpstr>Times New Roman</vt:lpstr>
      <vt:lpstr>Wingdings</vt:lpstr>
      <vt:lpstr>Thème Office</vt:lpstr>
      <vt:lpstr>Document</vt:lpstr>
      <vt:lpstr>Stage PPCR </vt:lpstr>
      <vt:lpstr>Le système actuel </vt:lpstr>
      <vt:lpstr>Présentation PowerPoint</vt:lpstr>
      <vt:lpstr>Anecdote de collègue </vt:lpstr>
      <vt:lpstr>Présentation PowerPoint</vt:lpstr>
      <vt:lpstr>Rappel du déroulé de carrière</vt:lpstr>
      <vt:lpstr>PPCR : ça change quoi pour la carrière?  Vers une nouvelle logique …</vt:lpstr>
      <vt:lpstr>  l’urgence de la revalorisation : déclaration préliminaire position de la FSU    Comprendre la rémunération des enseignants</vt:lpstr>
      <vt:lpstr>Présentation PowerPoint</vt:lpstr>
      <vt:lpstr>L’urgence de la revalorisation</vt:lpstr>
      <vt:lpstr>LES différentes MESURES</vt:lpstr>
      <vt:lpstr>La revalorisation du point d’INDICE</vt:lpstr>
      <vt:lpstr>Présentation PowerPoint</vt:lpstr>
      <vt:lpstr>Le transfert primes/points</vt:lpstr>
      <vt:lpstr>DISTRIBUTION POINTS INDICE</vt:lpstr>
      <vt:lpstr>Présentation PowerPoint</vt:lpstr>
      <vt:lpstr>Présentation PowerPoint</vt:lpstr>
      <vt:lpstr>Présentation PowerPoint</vt:lpstr>
      <vt:lpstr>POUR LES CE D’EPS</vt:lpstr>
      <vt:lpstr>Présentation PowerPoint</vt:lpstr>
      <vt:lpstr>UNE CARRIERE EN 3 GRADES </vt:lpstr>
      <vt:lpstr>Présentation PowerPoint</vt:lpstr>
      <vt:lpstr>Les nouveautés :</vt:lpstr>
      <vt:lpstr>La durée de la nouvelle carrière</vt:lpstr>
      <vt:lpstr>Présentation PowerPoint</vt:lpstr>
      <vt:lpstr>Le reclassement</vt:lpstr>
      <vt:lpstr>Présentation PowerPoint</vt:lpstr>
      <vt:lpstr>Présentation PowerPoint</vt:lpstr>
      <vt:lpstr>Présentation PowerPoint</vt:lpstr>
      <vt:lpstr>Une nouvelle perspective (parallèle avec la HC de 89)</vt:lpstr>
      <vt:lpstr>Le dispositif transitoire</vt:lpstr>
      <vt:lpstr>Présentation PowerPoint</vt:lpstr>
      <vt:lpstr>Quelques chiffres sur PPCR</vt:lpstr>
      <vt:lpstr>Présentation PowerPoint</vt:lpstr>
      <vt:lpstr>Présentation PowerPoint</vt:lpstr>
      <vt:lpstr>Présentation PowerPoint</vt:lpstr>
      <vt:lpstr> Une nouvelle évaluation pour une nouvelle carrière </vt:lpstr>
      <vt:lpstr>Les grands éléments de la nouvelle évaluation</vt:lpstr>
      <vt:lpstr>Pour « l’accompagnement »</vt:lpstr>
      <vt:lpstr>Pour « l’accompagnement »</vt:lpstr>
      <vt:lpstr>Pour « l’accompagnement »</vt:lpstr>
      <vt:lpstr>Les rendez-vous de carrière</vt:lpstr>
      <vt:lpstr>Pour l’inspecteur…</vt:lpstr>
      <vt:lpstr>Pour le chef</vt:lpstr>
      <vt:lpstr>Pour le chef ET l’inspecteur</vt:lpstr>
      <vt:lpstr>Enfin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Stage PPCR</dc:title>
  <dc:creator>guillaume ancelet</dc:creator>
  <cp:lastModifiedBy>guillaume ancelet</cp:lastModifiedBy>
  <cp:revision>17</cp:revision>
  <dcterms:created xsi:type="dcterms:W3CDTF">2017-01-14T09:56:05Z</dcterms:created>
  <dcterms:modified xsi:type="dcterms:W3CDTF">2017-01-14T13:21:27Z</dcterms:modified>
</cp:coreProperties>
</file>